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3"/>
  </p:notesMasterIdLst>
  <p:handoutMasterIdLst>
    <p:handoutMasterId r:id="rId34"/>
  </p:handoutMasterIdLst>
  <p:sldIdLst>
    <p:sldId id="261" r:id="rId2"/>
    <p:sldId id="278" r:id="rId3"/>
    <p:sldId id="279" r:id="rId4"/>
    <p:sldId id="280" r:id="rId5"/>
    <p:sldId id="304" r:id="rId6"/>
    <p:sldId id="305" r:id="rId7"/>
    <p:sldId id="306" r:id="rId8"/>
    <p:sldId id="307" r:id="rId9"/>
    <p:sldId id="309" r:id="rId10"/>
    <p:sldId id="310" r:id="rId11"/>
    <p:sldId id="297" r:id="rId12"/>
    <p:sldId id="298" r:id="rId13"/>
    <p:sldId id="299" r:id="rId14"/>
    <p:sldId id="300" r:id="rId15"/>
    <p:sldId id="284" r:id="rId16"/>
    <p:sldId id="311" r:id="rId17"/>
    <p:sldId id="303" r:id="rId18"/>
    <p:sldId id="312" r:id="rId19"/>
    <p:sldId id="286" r:id="rId20"/>
    <p:sldId id="287" r:id="rId21"/>
    <p:sldId id="288" r:id="rId22"/>
    <p:sldId id="289" r:id="rId23"/>
    <p:sldId id="269" r:id="rId24"/>
    <p:sldId id="290" r:id="rId25"/>
    <p:sldId id="291" r:id="rId26"/>
    <p:sldId id="292" r:id="rId27"/>
    <p:sldId id="315" r:id="rId28"/>
    <p:sldId id="293" r:id="rId29"/>
    <p:sldId id="301" r:id="rId30"/>
    <p:sldId id="294" r:id="rId31"/>
    <p:sldId id="31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340"/>
    <a:srgbClr val="01A1DD"/>
    <a:srgbClr val="1B3764"/>
    <a:srgbClr val="C4C4C4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 autoAdjust="0"/>
    <p:restoredTop sz="86374" autoAdjust="0"/>
  </p:normalViewPr>
  <p:slideViewPr>
    <p:cSldViewPr snapToGrid="0">
      <p:cViewPr varScale="1">
        <p:scale>
          <a:sx n="71" d="100"/>
          <a:sy n="71" d="100"/>
        </p:scale>
        <p:origin x="113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0" y="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8278FD-5BE8-40EB-97F8-16C9B4F555A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0B17C37-6F7B-4F71-B8C2-1E2284AD8F66}">
      <dgm:prSet custT="1"/>
      <dgm:spPr/>
      <dgm:t>
        <a:bodyPr/>
        <a:lstStyle/>
        <a:p>
          <a:pPr>
            <a:defRPr cap="all"/>
          </a:pPr>
          <a:r>
            <a:rPr lang="en-US" sz="1300" b="1" cap="none" baseline="0" dirty="0"/>
            <a:t>Data collection and sampling methods </a:t>
          </a:r>
        </a:p>
      </dgm:t>
    </dgm:pt>
    <dgm:pt modelId="{30D6870E-4930-44F7-B6AE-9A463E76DC9E}" type="parTrans" cxnId="{A7FFE1F1-FB20-4E3B-B5A2-A6E67E7D0332}">
      <dgm:prSet/>
      <dgm:spPr/>
      <dgm:t>
        <a:bodyPr/>
        <a:lstStyle/>
        <a:p>
          <a:endParaRPr lang="en-US"/>
        </a:p>
      </dgm:t>
    </dgm:pt>
    <dgm:pt modelId="{8589F2AE-F918-4BA8-98CD-173AE7EB8753}" type="sibTrans" cxnId="{A7FFE1F1-FB20-4E3B-B5A2-A6E67E7D0332}">
      <dgm:prSet/>
      <dgm:spPr/>
      <dgm:t>
        <a:bodyPr/>
        <a:lstStyle/>
        <a:p>
          <a:endParaRPr lang="en-US"/>
        </a:p>
      </dgm:t>
    </dgm:pt>
    <dgm:pt modelId="{EDC51955-5DBD-4A3F-9C8D-53B0EA53A8E3}">
      <dgm:prSet custT="1"/>
      <dgm:spPr/>
      <dgm:t>
        <a:bodyPr/>
        <a:lstStyle/>
        <a:p>
          <a:pPr>
            <a:defRPr cap="all"/>
          </a:pPr>
          <a:r>
            <a:rPr lang="en-US" sz="1300" b="1" cap="none" baseline="0" dirty="0"/>
            <a:t>Overfitting to training data</a:t>
          </a:r>
        </a:p>
      </dgm:t>
    </dgm:pt>
    <dgm:pt modelId="{DB4875D8-043A-4F8B-A0EA-E6059CF7DB78}" type="parTrans" cxnId="{C2452AFA-8CDC-44D3-B253-0B6C3D0AC89F}">
      <dgm:prSet/>
      <dgm:spPr/>
      <dgm:t>
        <a:bodyPr/>
        <a:lstStyle/>
        <a:p>
          <a:endParaRPr lang="en-US"/>
        </a:p>
      </dgm:t>
    </dgm:pt>
    <dgm:pt modelId="{182C5DA2-53C5-418F-BAD1-7372645E11A2}" type="sibTrans" cxnId="{C2452AFA-8CDC-44D3-B253-0B6C3D0AC89F}">
      <dgm:prSet/>
      <dgm:spPr/>
      <dgm:t>
        <a:bodyPr/>
        <a:lstStyle/>
        <a:p>
          <a:endParaRPr lang="en-US"/>
        </a:p>
      </dgm:t>
    </dgm:pt>
    <dgm:pt modelId="{C98987F3-266A-426F-B3B7-01927A2B3FF6}">
      <dgm:prSet custT="1"/>
      <dgm:spPr/>
      <dgm:t>
        <a:bodyPr/>
        <a:lstStyle/>
        <a:p>
          <a:pPr>
            <a:defRPr cap="all"/>
          </a:pPr>
          <a:r>
            <a:rPr lang="en-US" sz="1300" b="1" cap="none" baseline="0" dirty="0"/>
            <a:t>Edge cases</a:t>
          </a:r>
        </a:p>
      </dgm:t>
    </dgm:pt>
    <dgm:pt modelId="{E97AF27E-B8C9-4D44-9C27-E61AF5989550}" type="parTrans" cxnId="{195BEB7C-3B0D-42B1-B94A-92E8EB1A267C}">
      <dgm:prSet/>
      <dgm:spPr/>
      <dgm:t>
        <a:bodyPr/>
        <a:lstStyle/>
        <a:p>
          <a:endParaRPr lang="en-US"/>
        </a:p>
      </dgm:t>
    </dgm:pt>
    <dgm:pt modelId="{27A64DFF-7B59-4DAB-ADC9-987CD0E1B6E3}" type="sibTrans" cxnId="{195BEB7C-3B0D-42B1-B94A-92E8EB1A267C}">
      <dgm:prSet/>
      <dgm:spPr/>
      <dgm:t>
        <a:bodyPr/>
        <a:lstStyle/>
        <a:p>
          <a:endParaRPr lang="en-US"/>
        </a:p>
      </dgm:t>
    </dgm:pt>
    <dgm:pt modelId="{9097A2A3-864F-4F15-B3EF-C2E54C1326CF}">
      <dgm:prSet custT="1"/>
      <dgm:spPr/>
      <dgm:t>
        <a:bodyPr/>
        <a:lstStyle/>
        <a:p>
          <a:pPr>
            <a:defRPr cap="all"/>
          </a:pPr>
          <a:r>
            <a:rPr lang="en-US" sz="1300" b="1" cap="none" baseline="0" dirty="0"/>
            <a:t>Use/Integration of </a:t>
          </a:r>
          <a:br>
            <a:rPr lang="en-US" sz="1300" b="1" cap="none" baseline="0" dirty="0"/>
          </a:br>
          <a:r>
            <a:rPr lang="en-US" sz="1300" b="1" cap="none" baseline="0" dirty="0"/>
            <a:t>third-party products</a:t>
          </a:r>
        </a:p>
      </dgm:t>
    </dgm:pt>
    <dgm:pt modelId="{16BD37B1-C20E-449A-ACD2-6827035EC82B}" type="parTrans" cxnId="{22CBD249-612A-4D2E-94CB-72518BA85418}">
      <dgm:prSet/>
      <dgm:spPr/>
      <dgm:t>
        <a:bodyPr/>
        <a:lstStyle/>
        <a:p>
          <a:endParaRPr lang="en-US"/>
        </a:p>
      </dgm:t>
    </dgm:pt>
    <dgm:pt modelId="{F112ECE1-6217-402C-BB0E-D8807A7F8DF1}" type="sibTrans" cxnId="{22CBD249-612A-4D2E-94CB-72518BA85418}">
      <dgm:prSet/>
      <dgm:spPr/>
      <dgm:t>
        <a:bodyPr/>
        <a:lstStyle/>
        <a:p>
          <a:endParaRPr lang="en-US"/>
        </a:p>
      </dgm:t>
    </dgm:pt>
    <dgm:pt modelId="{0B451205-B0B8-42ED-9696-2C2BEA6716CB}" type="pres">
      <dgm:prSet presAssocID="{1D8278FD-5BE8-40EB-97F8-16C9B4F555A4}" presName="root" presStyleCnt="0">
        <dgm:presLayoutVars>
          <dgm:dir/>
          <dgm:resizeHandles val="exact"/>
        </dgm:presLayoutVars>
      </dgm:prSet>
      <dgm:spPr/>
    </dgm:pt>
    <dgm:pt modelId="{AAD74B89-7EF1-4452-BD01-154A9C654C3E}" type="pres">
      <dgm:prSet presAssocID="{70B17C37-6F7B-4F71-B8C2-1E2284AD8F66}" presName="compNode" presStyleCnt="0"/>
      <dgm:spPr/>
    </dgm:pt>
    <dgm:pt modelId="{534316B8-1473-4AB0-BF16-42CD94ED8C63}" type="pres">
      <dgm:prSet presAssocID="{70B17C37-6F7B-4F71-B8C2-1E2284AD8F66}" presName="iconBgRect" presStyleLbl="bgShp" presStyleIdx="0" presStyleCnt="4"/>
      <dgm:spPr/>
    </dgm:pt>
    <dgm:pt modelId="{B53D6939-3FA1-4591-8422-8527A9C08896}" type="pres">
      <dgm:prSet presAssocID="{70B17C37-6F7B-4F71-B8C2-1E2284AD8F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0CEFC86-9DF0-434F-8581-05CAF336B603}" type="pres">
      <dgm:prSet presAssocID="{70B17C37-6F7B-4F71-B8C2-1E2284AD8F66}" presName="spaceRect" presStyleCnt="0"/>
      <dgm:spPr/>
    </dgm:pt>
    <dgm:pt modelId="{50EC78C0-A075-4059-B893-225881D9370B}" type="pres">
      <dgm:prSet presAssocID="{70B17C37-6F7B-4F71-B8C2-1E2284AD8F66}" presName="textRect" presStyleLbl="revTx" presStyleIdx="0" presStyleCnt="4">
        <dgm:presLayoutVars>
          <dgm:chMax val="1"/>
          <dgm:chPref val="1"/>
        </dgm:presLayoutVars>
      </dgm:prSet>
      <dgm:spPr/>
    </dgm:pt>
    <dgm:pt modelId="{E0369624-97EA-41AC-B99B-CB2C4B3F919B}" type="pres">
      <dgm:prSet presAssocID="{8589F2AE-F918-4BA8-98CD-173AE7EB8753}" presName="sibTrans" presStyleCnt="0"/>
      <dgm:spPr/>
    </dgm:pt>
    <dgm:pt modelId="{A4F0F1B4-846F-4DCF-A88A-046A4DB1AC7D}" type="pres">
      <dgm:prSet presAssocID="{EDC51955-5DBD-4A3F-9C8D-53B0EA53A8E3}" presName="compNode" presStyleCnt="0"/>
      <dgm:spPr/>
    </dgm:pt>
    <dgm:pt modelId="{9F6E46C9-1341-43E0-967F-928FD183ABC5}" type="pres">
      <dgm:prSet presAssocID="{EDC51955-5DBD-4A3F-9C8D-53B0EA53A8E3}" presName="iconBgRect" presStyleLbl="bgShp" presStyleIdx="1" presStyleCnt="4"/>
      <dgm:spPr/>
    </dgm:pt>
    <dgm:pt modelId="{181391E2-7644-4194-9EA4-F788BE94CD37}" type="pres">
      <dgm:prSet presAssocID="{EDC51955-5DBD-4A3F-9C8D-53B0EA53A8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7377A72-9D79-4803-BD23-5497B77AFEB2}" type="pres">
      <dgm:prSet presAssocID="{EDC51955-5DBD-4A3F-9C8D-53B0EA53A8E3}" presName="spaceRect" presStyleCnt="0"/>
      <dgm:spPr/>
    </dgm:pt>
    <dgm:pt modelId="{87E0D01B-7F1D-4526-BA96-A6744C8EA175}" type="pres">
      <dgm:prSet presAssocID="{EDC51955-5DBD-4A3F-9C8D-53B0EA53A8E3}" presName="textRect" presStyleLbl="revTx" presStyleIdx="1" presStyleCnt="4">
        <dgm:presLayoutVars>
          <dgm:chMax val="1"/>
          <dgm:chPref val="1"/>
        </dgm:presLayoutVars>
      </dgm:prSet>
      <dgm:spPr/>
    </dgm:pt>
    <dgm:pt modelId="{F2C957CC-AD1D-45AF-BDE8-4038FC10A589}" type="pres">
      <dgm:prSet presAssocID="{182C5DA2-53C5-418F-BAD1-7372645E11A2}" presName="sibTrans" presStyleCnt="0"/>
      <dgm:spPr/>
    </dgm:pt>
    <dgm:pt modelId="{06717589-8E1B-48E7-8931-04B0BF8584B5}" type="pres">
      <dgm:prSet presAssocID="{C98987F3-266A-426F-B3B7-01927A2B3FF6}" presName="compNode" presStyleCnt="0"/>
      <dgm:spPr/>
    </dgm:pt>
    <dgm:pt modelId="{CE8247EE-C57D-4DB6-9F3E-124B1BD28995}" type="pres">
      <dgm:prSet presAssocID="{C98987F3-266A-426F-B3B7-01927A2B3FF6}" presName="iconBgRect" presStyleLbl="bgShp" presStyleIdx="2" presStyleCnt="4"/>
      <dgm:spPr/>
    </dgm:pt>
    <dgm:pt modelId="{04C2FFFE-D4D7-4F84-A565-5A43D628573F}" type="pres">
      <dgm:prSet presAssocID="{C98987F3-266A-426F-B3B7-01927A2B3F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 outline"/>
        </a:ext>
      </dgm:extLst>
    </dgm:pt>
    <dgm:pt modelId="{506DF632-B439-4285-A679-58726216AB85}" type="pres">
      <dgm:prSet presAssocID="{C98987F3-266A-426F-B3B7-01927A2B3FF6}" presName="spaceRect" presStyleCnt="0"/>
      <dgm:spPr/>
    </dgm:pt>
    <dgm:pt modelId="{DABD0F53-F101-4676-B595-CC59DAD0D4E3}" type="pres">
      <dgm:prSet presAssocID="{C98987F3-266A-426F-B3B7-01927A2B3FF6}" presName="textRect" presStyleLbl="revTx" presStyleIdx="2" presStyleCnt="4">
        <dgm:presLayoutVars>
          <dgm:chMax val="1"/>
          <dgm:chPref val="1"/>
        </dgm:presLayoutVars>
      </dgm:prSet>
      <dgm:spPr/>
    </dgm:pt>
    <dgm:pt modelId="{CCCA36AD-DACE-4D89-ADD7-A8156B1183FF}" type="pres">
      <dgm:prSet presAssocID="{27A64DFF-7B59-4DAB-ADC9-987CD0E1B6E3}" presName="sibTrans" presStyleCnt="0"/>
      <dgm:spPr/>
    </dgm:pt>
    <dgm:pt modelId="{ADB5E1B9-7129-445B-80AD-7C5762A1E9BC}" type="pres">
      <dgm:prSet presAssocID="{9097A2A3-864F-4F15-B3EF-C2E54C1326CF}" presName="compNode" presStyleCnt="0"/>
      <dgm:spPr/>
    </dgm:pt>
    <dgm:pt modelId="{9241D34E-3865-424B-8DD5-D26027549D4E}" type="pres">
      <dgm:prSet presAssocID="{9097A2A3-864F-4F15-B3EF-C2E54C1326CF}" presName="iconBgRect" presStyleLbl="bgShp" presStyleIdx="3" presStyleCnt="4"/>
      <dgm:spPr/>
    </dgm:pt>
    <dgm:pt modelId="{88E7AFFA-E894-4895-929D-7F3E3CAB551D}" type="pres">
      <dgm:prSet presAssocID="{9097A2A3-864F-4F15-B3EF-C2E54C1326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621EE6BD-6784-49CB-A55F-389EF6F764B1}" type="pres">
      <dgm:prSet presAssocID="{9097A2A3-864F-4F15-B3EF-C2E54C1326CF}" presName="spaceRect" presStyleCnt="0"/>
      <dgm:spPr/>
    </dgm:pt>
    <dgm:pt modelId="{840862E6-9DE1-4CD9-A1A1-29517690827B}" type="pres">
      <dgm:prSet presAssocID="{9097A2A3-864F-4F15-B3EF-C2E54C1326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697522-9273-4915-AE8A-D1DA634C5322}" type="presOf" srcId="{EDC51955-5DBD-4A3F-9C8D-53B0EA53A8E3}" destId="{87E0D01B-7F1D-4526-BA96-A6744C8EA175}" srcOrd="0" destOrd="0" presId="urn:microsoft.com/office/officeart/2018/5/layout/IconCircleLabelList"/>
    <dgm:cxn modelId="{22CBD249-612A-4D2E-94CB-72518BA85418}" srcId="{1D8278FD-5BE8-40EB-97F8-16C9B4F555A4}" destId="{9097A2A3-864F-4F15-B3EF-C2E54C1326CF}" srcOrd="3" destOrd="0" parTransId="{16BD37B1-C20E-449A-ACD2-6827035EC82B}" sibTransId="{F112ECE1-6217-402C-BB0E-D8807A7F8DF1}"/>
    <dgm:cxn modelId="{195BEB7C-3B0D-42B1-B94A-92E8EB1A267C}" srcId="{1D8278FD-5BE8-40EB-97F8-16C9B4F555A4}" destId="{C98987F3-266A-426F-B3B7-01927A2B3FF6}" srcOrd="2" destOrd="0" parTransId="{E97AF27E-B8C9-4D44-9C27-E61AF5989550}" sibTransId="{27A64DFF-7B59-4DAB-ADC9-987CD0E1B6E3}"/>
    <dgm:cxn modelId="{665A8FA5-62C2-460C-9390-28B150B8336A}" type="presOf" srcId="{C98987F3-266A-426F-B3B7-01927A2B3FF6}" destId="{DABD0F53-F101-4676-B595-CC59DAD0D4E3}" srcOrd="0" destOrd="0" presId="urn:microsoft.com/office/officeart/2018/5/layout/IconCircleLabelList"/>
    <dgm:cxn modelId="{D89826AD-962A-4DC7-A3B3-84225428418B}" type="presOf" srcId="{9097A2A3-864F-4F15-B3EF-C2E54C1326CF}" destId="{840862E6-9DE1-4CD9-A1A1-29517690827B}" srcOrd="0" destOrd="0" presId="urn:microsoft.com/office/officeart/2018/5/layout/IconCircleLabelList"/>
    <dgm:cxn modelId="{24F6BDD1-4BC0-4857-B039-51271CFB12FE}" type="presOf" srcId="{70B17C37-6F7B-4F71-B8C2-1E2284AD8F66}" destId="{50EC78C0-A075-4059-B893-225881D9370B}" srcOrd="0" destOrd="0" presId="urn:microsoft.com/office/officeart/2018/5/layout/IconCircleLabelList"/>
    <dgm:cxn modelId="{30C690DC-C94B-42D4-96B1-947D6A7780A6}" type="presOf" srcId="{1D8278FD-5BE8-40EB-97F8-16C9B4F555A4}" destId="{0B451205-B0B8-42ED-9696-2C2BEA6716CB}" srcOrd="0" destOrd="0" presId="urn:microsoft.com/office/officeart/2018/5/layout/IconCircleLabelList"/>
    <dgm:cxn modelId="{A7FFE1F1-FB20-4E3B-B5A2-A6E67E7D0332}" srcId="{1D8278FD-5BE8-40EB-97F8-16C9B4F555A4}" destId="{70B17C37-6F7B-4F71-B8C2-1E2284AD8F66}" srcOrd="0" destOrd="0" parTransId="{30D6870E-4930-44F7-B6AE-9A463E76DC9E}" sibTransId="{8589F2AE-F918-4BA8-98CD-173AE7EB8753}"/>
    <dgm:cxn modelId="{C2452AFA-8CDC-44D3-B253-0B6C3D0AC89F}" srcId="{1D8278FD-5BE8-40EB-97F8-16C9B4F555A4}" destId="{EDC51955-5DBD-4A3F-9C8D-53B0EA53A8E3}" srcOrd="1" destOrd="0" parTransId="{DB4875D8-043A-4F8B-A0EA-E6059CF7DB78}" sibTransId="{182C5DA2-53C5-418F-BAD1-7372645E11A2}"/>
    <dgm:cxn modelId="{DE1F84D1-33FE-4935-A292-6A2C5E456005}" type="presParOf" srcId="{0B451205-B0B8-42ED-9696-2C2BEA6716CB}" destId="{AAD74B89-7EF1-4452-BD01-154A9C654C3E}" srcOrd="0" destOrd="0" presId="urn:microsoft.com/office/officeart/2018/5/layout/IconCircleLabelList"/>
    <dgm:cxn modelId="{E77AD00B-0742-4030-A1BD-E11FA0A9AC02}" type="presParOf" srcId="{AAD74B89-7EF1-4452-BD01-154A9C654C3E}" destId="{534316B8-1473-4AB0-BF16-42CD94ED8C63}" srcOrd="0" destOrd="0" presId="urn:microsoft.com/office/officeart/2018/5/layout/IconCircleLabelList"/>
    <dgm:cxn modelId="{4962681D-72F7-4DBE-9EC3-FBB4C1BFC077}" type="presParOf" srcId="{AAD74B89-7EF1-4452-BD01-154A9C654C3E}" destId="{B53D6939-3FA1-4591-8422-8527A9C08896}" srcOrd="1" destOrd="0" presId="urn:microsoft.com/office/officeart/2018/5/layout/IconCircleLabelList"/>
    <dgm:cxn modelId="{14A0276F-8E3E-4F9E-A918-618D301756F8}" type="presParOf" srcId="{AAD74B89-7EF1-4452-BD01-154A9C654C3E}" destId="{F0CEFC86-9DF0-434F-8581-05CAF336B603}" srcOrd="2" destOrd="0" presId="urn:microsoft.com/office/officeart/2018/5/layout/IconCircleLabelList"/>
    <dgm:cxn modelId="{4EA32734-3D99-4DC3-83C7-1B3DA99B9616}" type="presParOf" srcId="{AAD74B89-7EF1-4452-BD01-154A9C654C3E}" destId="{50EC78C0-A075-4059-B893-225881D9370B}" srcOrd="3" destOrd="0" presId="urn:microsoft.com/office/officeart/2018/5/layout/IconCircleLabelList"/>
    <dgm:cxn modelId="{AE534BF5-4169-41B2-B967-C63254A8B051}" type="presParOf" srcId="{0B451205-B0B8-42ED-9696-2C2BEA6716CB}" destId="{E0369624-97EA-41AC-B99B-CB2C4B3F919B}" srcOrd="1" destOrd="0" presId="urn:microsoft.com/office/officeart/2018/5/layout/IconCircleLabelList"/>
    <dgm:cxn modelId="{08C3551B-23FE-43FE-9892-163B20ED925B}" type="presParOf" srcId="{0B451205-B0B8-42ED-9696-2C2BEA6716CB}" destId="{A4F0F1B4-846F-4DCF-A88A-046A4DB1AC7D}" srcOrd="2" destOrd="0" presId="urn:microsoft.com/office/officeart/2018/5/layout/IconCircleLabelList"/>
    <dgm:cxn modelId="{BD66CB27-1A04-471D-A287-1D98BD263A26}" type="presParOf" srcId="{A4F0F1B4-846F-4DCF-A88A-046A4DB1AC7D}" destId="{9F6E46C9-1341-43E0-967F-928FD183ABC5}" srcOrd="0" destOrd="0" presId="urn:microsoft.com/office/officeart/2018/5/layout/IconCircleLabelList"/>
    <dgm:cxn modelId="{7BCD2C75-252A-450D-9E47-6E67D56E9025}" type="presParOf" srcId="{A4F0F1B4-846F-4DCF-A88A-046A4DB1AC7D}" destId="{181391E2-7644-4194-9EA4-F788BE94CD37}" srcOrd="1" destOrd="0" presId="urn:microsoft.com/office/officeart/2018/5/layout/IconCircleLabelList"/>
    <dgm:cxn modelId="{011CBA5C-D952-431E-B25D-D92D0D589138}" type="presParOf" srcId="{A4F0F1B4-846F-4DCF-A88A-046A4DB1AC7D}" destId="{E7377A72-9D79-4803-BD23-5497B77AFEB2}" srcOrd="2" destOrd="0" presId="urn:microsoft.com/office/officeart/2018/5/layout/IconCircleLabelList"/>
    <dgm:cxn modelId="{6AE82826-2180-4C6D-B15C-0EAB3DB77FF7}" type="presParOf" srcId="{A4F0F1B4-846F-4DCF-A88A-046A4DB1AC7D}" destId="{87E0D01B-7F1D-4526-BA96-A6744C8EA175}" srcOrd="3" destOrd="0" presId="urn:microsoft.com/office/officeart/2018/5/layout/IconCircleLabelList"/>
    <dgm:cxn modelId="{563D579B-D578-4FBC-8D2B-7E6CF68A66FB}" type="presParOf" srcId="{0B451205-B0B8-42ED-9696-2C2BEA6716CB}" destId="{F2C957CC-AD1D-45AF-BDE8-4038FC10A589}" srcOrd="3" destOrd="0" presId="urn:microsoft.com/office/officeart/2018/5/layout/IconCircleLabelList"/>
    <dgm:cxn modelId="{E9BD8972-7A87-457C-BD6B-16D29F89C4E3}" type="presParOf" srcId="{0B451205-B0B8-42ED-9696-2C2BEA6716CB}" destId="{06717589-8E1B-48E7-8931-04B0BF8584B5}" srcOrd="4" destOrd="0" presId="urn:microsoft.com/office/officeart/2018/5/layout/IconCircleLabelList"/>
    <dgm:cxn modelId="{BFEB4E42-18D3-44CE-9AAE-EEEECBA3F192}" type="presParOf" srcId="{06717589-8E1B-48E7-8931-04B0BF8584B5}" destId="{CE8247EE-C57D-4DB6-9F3E-124B1BD28995}" srcOrd="0" destOrd="0" presId="urn:microsoft.com/office/officeart/2018/5/layout/IconCircleLabelList"/>
    <dgm:cxn modelId="{0A81BEB3-2717-481A-8BB4-A696EBEEB15E}" type="presParOf" srcId="{06717589-8E1B-48E7-8931-04B0BF8584B5}" destId="{04C2FFFE-D4D7-4F84-A565-5A43D628573F}" srcOrd="1" destOrd="0" presId="urn:microsoft.com/office/officeart/2018/5/layout/IconCircleLabelList"/>
    <dgm:cxn modelId="{028EB4A3-6311-4A5C-B7EC-23145F8C0B7B}" type="presParOf" srcId="{06717589-8E1B-48E7-8931-04B0BF8584B5}" destId="{506DF632-B439-4285-A679-58726216AB85}" srcOrd="2" destOrd="0" presId="urn:microsoft.com/office/officeart/2018/5/layout/IconCircleLabelList"/>
    <dgm:cxn modelId="{017A58F5-35AE-4864-98E0-BF7DC9416EF9}" type="presParOf" srcId="{06717589-8E1B-48E7-8931-04B0BF8584B5}" destId="{DABD0F53-F101-4676-B595-CC59DAD0D4E3}" srcOrd="3" destOrd="0" presId="urn:microsoft.com/office/officeart/2018/5/layout/IconCircleLabelList"/>
    <dgm:cxn modelId="{F2D9C2DE-6310-48A6-A986-03DF081FEF0C}" type="presParOf" srcId="{0B451205-B0B8-42ED-9696-2C2BEA6716CB}" destId="{CCCA36AD-DACE-4D89-ADD7-A8156B1183FF}" srcOrd="5" destOrd="0" presId="urn:microsoft.com/office/officeart/2018/5/layout/IconCircleLabelList"/>
    <dgm:cxn modelId="{94E6A75E-2BF4-4401-83C3-40BEC0149BDB}" type="presParOf" srcId="{0B451205-B0B8-42ED-9696-2C2BEA6716CB}" destId="{ADB5E1B9-7129-445B-80AD-7C5762A1E9BC}" srcOrd="6" destOrd="0" presId="urn:microsoft.com/office/officeart/2018/5/layout/IconCircleLabelList"/>
    <dgm:cxn modelId="{4DEEF170-7140-4BD2-B7CA-22741AE15BF7}" type="presParOf" srcId="{ADB5E1B9-7129-445B-80AD-7C5762A1E9BC}" destId="{9241D34E-3865-424B-8DD5-D26027549D4E}" srcOrd="0" destOrd="0" presId="urn:microsoft.com/office/officeart/2018/5/layout/IconCircleLabelList"/>
    <dgm:cxn modelId="{760F17DE-FB75-4C0C-A492-00B18112E926}" type="presParOf" srcId="{ADB5E1B9-7129-445B-80AD-7C5762A1E9BC}" destId="{88E7AFFA-E894-4895-929D-7F3E3CAB551D}" srcOrd="1" destOrd="0" presId="urn:microsoft.com/office/officeart/2018/5/layout/IconCircleLabelList"/>
    <dgm:cxn modelId="{1D0A9FA1-1765-46E8-BEDE-DF4D29C5CDE3}" type="presParOf" srcId="{ADB5E1B9-7129-445B-80AD-7C5762A1E9BC}" destId="{621EE6BD-6784-49CB-A55F-389EF6F764B1}" srcOrd="2" destOrd="0" presId="urn:microsoft.com/office/officeart/2018/5/layout/IconCircleLabelList"/>
    <dgm:cxn modelId="{0349996D-95D7-42D7-B951-208CB2F03DE7}" type="presParOf" srcId="{ADB5E1B9-7129-445B-80AD-7C5762A1E9BC}" destId="{840862E6-9DE1-4CD9-A1A1-29517690827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9F0D49-AE1E-42EA-A203-9FCDC06802D0}" type="doc">
      <dgm:prSet loTypeId="urn:microsoft.com/office/officeart/2005/8/layout/cycle1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32F21DD-9336-41B7-962F-ABCB4D34436D}">
      <dgm:prSet/>
      <dgm:spPr/>
      <dgm:t>
        <a:bodyPr/>
        <a:lstStyle/>
        <a:p>
          <a:r>
            <a:rPr lang="en-US" baseline="0" dirty="0"/>
            <a:t>Statistical analysis</a:t>
          </a:r>
          <a:endParaRPr lang="en-US" dirty="0"/>
        </a:p>
      </dgm:t>
    </dgm:pt>
    <dgm:pt modelId="{0D2BA10B-53A6-465F-A0D7-208B820ED2BC}" type="parTrans" cxnId="{20405E94-0AE0-4BAE-B91A-06BA69883608}">
      <dgm:prSet/>
      <dgm:spPr/>
      <dgm:t>
        <a:bodyPr/>
        <a:lstStyle/>
        <a:p>
          <a:endParaRPr lang="en-US"/>
        </a:p>
      </dgm:t>
    </dgm:pt>
    <dgm:pt modelId="{E0126B8C-838E-4A22-887F-AB693562BE06}" type="sibTrans" cxnId="{20405E94-0AE0-4BAE-B91A-06BA69883608}">
      <dgm:prSet/>
      <dgm:spPr/>
      <dgm:t>
        <a:bodyPr/>
        <a:lstStyle/>
        <a:p>
          <a:endParaRPr lang="en-US"/>
        </a:p>
      </dgm:t>
    </dgm:pt>
    <dgm:pt modelId="{FFD4FCE4-42B3-4AB5-9EC9-F752F8EC3BCD}">
      <dgm:prSet/>
      <dgm:spPr/>
      <dgm:t>
        <a:bodyPr/>
        <a:lstStyle/>
        <a:p>
          <a:r>
            <a:rPr lang="en-US" baseline="0" dirty="0"/>
            <a:t>Disparate impact modeling </a:t>
          </a:r>
          <a:endParaRPr lang="en-US" dirty="0"/>
        </a:p>
      </dgm:t>
    </dgm:pt>
    <dgm:pt modelId="{7E7FCE0A-9A07-4A1F-8DC4-309E6FD94641}" type="parTrans" cxnId="{5E25D585-1005-4244-86E0-934E11104525}">
      <dgm:prSet/>
      <dgm:spPr/>
      <dgm:t>
        <a:bodyPr/>
        <a:lstStyle/>
        <a:p>
          <a:endParaRPr lang="en-US"/>
        </a:p>
      </dgm:t>
    </dgm:pt>
    <dgm:pt modelId="{669B4F05-1DBF-44F3-B011-76BB95A6CFDF}" type="sibTrans" cxnId="{5E25D585-1005-4244-86E0-934E11104525}">
      <dgm:prSet/>
      <dgm:spPr/>
      <dgm:t>
        <a:bodyPr/>
        <a:lstStyle/>
        <a:p>
          <a:endParaRPr lang="en-US"/>
        </a:p>
      </dgm:t>
    </dgm:pt>
    <dgm:pt modelId="{0F61BC3C-CF66-4B13-9FC2-F9B89987E26D}">
      <dgm:prSet/>
      <dgm:spPr/>
      <dgm:t>
        <a:bodyPr/>
        <a:lstStyle/>
        <a:p>
          <a:r>
            <a:rPr lang="en-US" baseline="0" dirty="0"/>
            <a:t>Testing in different environments</a:t>
          </a:r>
          <a:endParaRPr lang="en-US" dirty="0"/>
        </a:p>
      </dgm:t>
    </dgm:pt>
    <dgm:pt modelId="{51ED5F07-C1B5-4086-854B-53AEDA8E55E0}" type="parTrans" cxnId="{E64A74C3-0E69-4041-8C9B-2C72A8C50843}">
      <dgm:prSet/>
      <dgm:spPr/>
      <dgm:t>
        <a:bodyPr/>
        <a:lstStyle/>
        <a:p>
          <a:endParaRPr lang="en-US"/>
        </a:p>
      </dgm:t>
    </dgm:pt>
    <dgm:pt modelId="{F3AC916B-B074-4F27-BC95-B0BAF5006331}" type="sibTrans" cxnId="{E64A74C3-0E69-4041-8C9B-2C72A8C50843}">
      <dgm:prSet/>
      <dgm:spPr/>
      <dgm:t>
        <a:bodyPr/>
        <a:lstStyle/>
        <a:p>
          <a:endParaRPr lang="en-US"/>
        </a:p>
      </dgm:t>
    </dgm:pt>
    <dgm:pt modelId="{05F2079E-97F9-5641-9069-E8FDE0E171FF}" type="pres">
      <dgm:prSet presAssocID="{569F0D49-AE1E-42EA-A203-9FCDC06802D0}" presName="cycle" presStyleCnt="0">
        <dgm:presLayoutVars>
          <dgm:dir/>
          <dgm:resizeHandles val="exact"/>
        </dgm:presLayoutVars>
      </dgm:prSet>
      <dgm:spPr/>
    </dgm:pt>
    <dgm:pt modelId="{A9FAB392-AE80-9241-BA53-A9E963464C49}" type="pres">
      <dgm:prSet presAssocID="{FFD4FCE4-42B3-4AB5-9EC9-F752F8EC3BCD}" presName="dummy" presStyleCnt="0"/>
      <dgm:spPr/>
    </dgm:pt>
    <dgm:pt modelId="{76B28670-3769-B942-B007-900EF7258E51}" type="pres">
      <dgm:prSet presAssocID="{FFD4FCE4-42B3-4AB5-9EC9-F752F8EC3BCD}" presName="node" presStyleLbl="revTx" presStyleIdx="0" presStyleCnt="3">
        <dgm:presLayoutVars>
          <dgm:bulletEnabled val="1"/>
        </dgm:presLayoutVars>
      </dgm:prSet>
      <dgm:spPr/>
    </dgm:pt>
    <dgm:pt modelId="{C31591E3-BC9C-944E-81DD-423670910C2E}" type="pres">
      <dgm:prSet presAssocID="{669B4F05-1DBF-44F3-B011-76BB95A6CFDF}" presName="sibTrans" presStyleLbl="node1" presStyleIdx="0" presStyleCnt="3"/>
      <dgm:spPr/>
    </dgm:pt>
    <dgm:pt modelId="{95B10551-3283-C34C-9A5A-B56AFA24F66A}" type="pres">
      <dgm:prSet presAssocID="{0F61BC3C-CF66-4B13-9FC2-F9B89987E26D}" presName="dummy" presStyleCnt="0"/>
      <dgm:spPr/>
    </dgm:pt>
    <dgm:pt modelId="{17E5B65D-8D09-164A-AB7A-4847E6F71EF2}" type="pres">
      <dgm:prSet presAssocID="{0F61BC3C-CF66-4B13-9FC2-F9B89987E26D}" presName="node" presStyleLbl="revTx" presStyleIdx="1" presStyleCnt="3">
        <dgm:presLayoutVars>
          <dgm:bulletEnabled val="1"/>
        </dgm:presLayoutVars>
      </dgm:prSet>
      <dgm:spPr/>
    </dgm:pt>
    <dgm:pt modelId="{75406082-F78D-4246-982B-19EAFAAA6F9B}" type="pres">
      <dgm:prSet presAssocID="{F3AC916B-B074-4F27-BC95-B0BAF5006331}" presName="sibTrans" presStyleLbl="node1" presStyleIdx="1" presStyleCnt="3"/>
      <dgm:spPr/>
    </dgm:pt>
    <dgm:pt modelId="{A57A2068-8FAA-C84B-9B1A-C9D18AC028C3}" type="pres">
      <dgm:prSet presAssocID="{332F21DD-9336-41B7-962F-ABCB4D34436D}" presName="dummy" presStyleCnt="0"/>
      <dgm:spPr/>
    </dgm:pt>
    <dgm:pt modelId="{E5F112AD-2F3B-A44D-A2E4-E47FF0763209}" type="pres">
      <dgm:prSet presAssocID="{332F21DD-9336-41B7-962F-ABCB4D34436D}" presName="node" presStyleLbl="revTx" presStyleIdx="2" presStyleCnt="3">
        <dgm:presLayoutVars>
          <dgm:bulletEnabled val="1"/>
        </dgm:presLayoutVars>
      </dgm:prSet>
      <dgm:spPr/>
    </dgm:pt>
    <dgm:pt modelId="{1297F288-A866-4745-B76C-1E95C706A416}" type="pres">
      <dgm:prSet presAssocID="{E0126B8C-838E-4A22-887F-AB693562BE06}" presName="sibTrans" presStyleLbl="node1" presStyleIdx="2" presStyleCnt="3"/>
      <dgm:spPr/>
    </dgm:pt>
  </dgm:ptLst>
  <dgm:cxnLst>
    <dgm:cxn modelId="{ED0E6828-30E6-DA48-9CCC-5679F78BEBFE}" type="presOf" srcId="{F3AC916B-B074-4F27-BC95-B0BAF5006331}" destId="{75406082-F78D-4246-982B-19EAFAAA6F9B}" srcOrd="0" destOrd="0" presId="urn:microsoft.com/office/officeart/2005/8/layout/cycle1"/>
    <dgm:cxn modelId="{673D2558-9874-B846-B71F-9CB87A50BFA8}" type="presOf" srcId="{569F0D49-AE1E-42EA-A203-9FCDC06802D0}" destId="{05F2079E-97F9-5641-9069-E8FDE0E171FF}" srcOrd="0" destOrd="0" presId="urn:microsoft.com/office/officeart/2005/8/layout/cycle1"/>
    <dgm:cxn modelId="{3ECD1C80-CA1C-8F49-8396-FE5C05352DCB}" type="presOf" srcId="{332F21DD-9336-41B7-962F-ABCB4D34436D}" destId="{E5F112AD-2F3B-A44D-A2E4-E47FF0763209}" srcOrd="0" destOrd="0" presId="urn:microsoft.com/office/officeart/2005/8/layout/cycle1"/>
    <dgm:cxn modelId="{5E25D585-1005-4244-86E0-934E11104525}" srcId="{569F0D49-AE1E-42EA-A203-9FCDC06802D0}" destId="{FFD4FCE4-42B3-4AB5-9EC9-F752F8EC3BCD}" srcOrd="0" destOrd="0" parTransId="{7E7FCE0A-9A07-4A1F-8DC4-309E6FD94641}" sibTransId="{669B4F05-1DBF-44F3-B011-76BB95A6CFDF}"/>
    <dgm:cxn modelId="{FCB85F93-4828-134C-9784-829D3FA85846}" type="presOf" srcId="{E0126B8C-838E-4A22-887F-AB693562BE06}" destId="{1297F288-A866-4745-B76C-1E95C706A416}" srcOrd="0" destOrd="0" presId="urn:microsoft.com/office/officeart/2005/8/layout/cycle1"/>
    <dgm:cxn modelId="{20405E94-0AE0-4BAE-B91A-06BA69883608}" srcId="{569F0D49-AE1E-42EA-A203-9FCDC06802D0}" destId="{332F21DD-9336-41B7-962F-ABCB4D34436D}" srcOrd="2" destOrd="0" parTransId="{0D2BA10B-53A6-465F-A0D7-208B820ED2BC}" sibTransId="{E0126B8C-838E-4A22-887F-AB693562BE06}"/>
    <dgm:cxn modelId="{64C7FDA4-3D8C-714B-9DE2-62DFBCC9832A}" type="presOf" srcId="{0F61BC3C-CF66-4B13-9FC2-F9B89987E26D}" destId="{17E5B65D-8D09-164A-AB7A-4847E6F71EF2}" srcOrd="0" destOrd="0" presId="urn:microsoft.com/office/officeart/2005/8/layout/cycle1"/>
    <dgm:cxn modelId="{030807AC-4333-9048-866D-0D9179C3FD0E}" type="presOf" srcId="{669B4F05-1DBF-44F3-B011-76BB95A6CFDF}" destId="{C31591E3-BC9C-944E-81DD-423670910C2E}" srcOrd="0" destOrd="0" presId="urn:microsoft.com/office/officeart/2005/8/layout/cycle1"/>
    <dgm:cxn modelId="{E64A74C3-0E69-4041-8C9B-2C72A8C50843}" srcId="{569F0D49-AE1E-42EA-A203-9FCDC06802D0}" destId="{0F61BC3C-CF66-4B13-9FC2-F9B89987E26D}" srcOrd="1" destOrd="0" parTransId="{51ED5F07-C1B5-4086-854B-53AEDA8E55E0}" sibTransId="{F3AC916B-B074-4F27-BC95-B0BAF5006331}"/>
    <dgm:cxn modelId="{C9E71AFC-49E7-D24C-93C8-5BAC949CFEF3}" type="presOf" srcId="{FFD4FCE4-42B3-4AB5-9EC9-F752F8EC3BCD}" destId="{76B28670-3769-B942-B007-900EF7258E51}" srcOrd="0" destOrd="0" presId="urn:microsoft.com/office/officeart/2005/8/layout/cycle1"/>
    <dgm:cxn modelId="{9FB9233E-3637-2947-A466-D17324FF89C9}" type="presParOf" srcId="{05F2079E-97F9-5641-9069-E8FDE0E171FF}" destId="{A9FAB392-AE80-9241-BA53-A9E963464C49}" srcOrd="0" destOrd="0" presId="urn:microsoft.com/office/officeart/2005/8/layout/cycle1"/>
    <dgm:cxn modelId="{D56A7CF2-4CC2-914B-86D3-F44980550BD7}" type="presParOf" srcId="{05F2079E-97F9-5641-9069-E8FDE0E171FF}" destId="{76B28670-3769-B942-B007-900EF7258E51}" srcOrd="1" destOrd="0" presId="urn:microsoft.com/office/officeart/2005/8/layout/cycle1"/>
    <dgm:cxn modelId="{064B4994-95CE-1D4B-AA5F-D89D4A0A26DA}" type="presParOf" srcId="{05F2079E-97F9-5641-9069-E8FDE0E171FF}" destId="{C31591E3-BC9C-944E-81DD-423670910C2E}" srcOrd="2" destOrd="0" presId="urn:microsoft.com/office/officeart/2005/8/layout/cycle1"/>
    <dgm:cxn modelId="{FCD239F8-7650-4145-9067-F9B231067B3D}" type="presParOf" srcId="{05F2079E-97F9-5641-9069-E8FDE0E171FF}" destId="{95B10551-3283-C34C-9A5A-B56AFA24F66A}" srcOrd="3" destOrd="0" presId="urn:microsoft.com/office/officeart/2005/8/layout/cycle1"/>
    <dgm:cxn modelId="{28D9F29D-8A47-114B-9F1E-DB5DD23B9B70}" type="presParOf" srcId="{05F2079E-97F9-5641-9069-E8FDE0E171FF}" destId="{17E5B65D-8D09-164A-AB7A-4847E6F71EF2}" srcOrd="4" destOrd="0" presId="urn:microsoft.com/office/officeart/2005/8/layout/cycle1"/>
    <dgm:cxn modelId="{97E97630-3A37-4B4A-996B-740885FF9330}" type="presParOf" srcId="{05F2079E-97F9-5641-9069-E8FDE0E171FF}" destId="{75406082-F78D-4246-982B-19EAFAAA6F9B}" srcOrd="5" destOrd="0" presId="urn:microsoft.com/office/officeart/2005/8/layout/cycle1"/>
    <dgm:cxn modelId="{DF76F3E6-3C4A-544B-9CAA-9484A2CB6DE5}" type="presParOf" srcId="{05F2079E-97F9-5641-9069-E8FDE0E171FF}" destId="{A57A2068-8FAA-C84B-9B1A-C9D18AC028C3}" srcOrd="6" destOrd="0" presId="urn:microsoft.com/office/officeart/2005/8/layout/cycle1"/>
    <dgm:cxn modelId="{9A008FC6-4E72-2E41-8B81-05E898C9B1B9}" type="presParOf" srcId="{05F2079E-97F9-5641-9069-E8FDE0E171FF}" destId="{E5F112AD-2F3B-A44D-A2E4-E47FF0763209}" srcOrd="7" destOrd="0" presId="urn:microsoft.com/office/officeart/2005/8/layout/cycle1"/>
    <dgm:cxn modelId="{C3ABF60C-FFAA-F84C-956A-5AE764395AB6}" type="presParOf" srcId="{05F2079E-97F9-5641-9069-E8FDE0E171FF}" destId="{1297F288-A866-4745-B76C-1E95C706A416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F96E74-5737-445C-9F46-63D1DA7E7845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815A5F4-FB7E-4671-97C7-49DFAC7C8A39}">
      <dgm:prSet/>
      <dgm:spPr/>
      <dgm:t>
        <a:bodyPr/>
        <a:lstStyle/>
        <a:p>
          <a:r>
            <a:rPr lang="en-US" baseline="0" dirty="0"/>
            <a:t>Bias bounties</a:t>
          </a:r>
          <a:endParaRPr lang="en-US" dirty="0"/>
        </a:p>
      </dgm:t>
    </dgm:pt>
    <dgm:pt modelId="{1CB4920F-FDA0-434C-94EB-48E22A255CB7}" type="parTrans" cxnId="{422A200E-1D18-4726-AE1C-A5C4217445AA}">
      <dgm:prSet/>
      <dgm:spPr/>
      <dgm:t>
        <a:bodyPr/>
        <a:lstStyle/>
        <a:p>
          <a:endParaRPr lang="en-US"/>
        </a:p>
      </dgm:t>
    </dgm:pt>
    <dgm:pt modelId="{CC887721-EADE-4E70-906E-9AFE6A2463E4}" type="sibTrans" cxnId="{422A200E-1D18-4726-AE1C-A5C4217445AA}">
      <dgm:prSet/>
      <dgm:spPr/>
      <dgm:t>
        <a:bodyPr/>
        <a:lstStyle/>
        <a:p>
          <a:endParaRPr lang="en-US"/>
        </a:p>
      </dgm:t>
    </dgm:pt>
    <dgm:pt modelId="{0A167692-B87B-401B-B0A2-BF5A95A4DCDF}">
      <dgm:prSet/>
      <dgm:spPr/>
      <dgm:t>
        <a:bodyPr/>
        <a:lstStyle/>
        <a:p>
          <a:r>
            <a:rPr lang="en-US" baseline="0" dirty="0"/>
            <a:t>Third-party toolkits</a:t>
          </a:r>
          <a:endParaRPr lang="en-US" dirty="0"/>
        </a:p>
      </dgm:t>
    </dgm:pt>
    <dgm:pt modelId="{0B5D247C-5C30-44FB-B310-32C12463E2BB}" type="parTrans" cxnId="{7EE354E7-6621-4B75-AAF4-7F5337F695DD}">
      <dgm:prSet/>
      <dgm:spPr/>
      <dgm:t>
        <a:bodyPr/>
        <a:lstStyle/>
        <a:p>
          <a:endParaRPr lang="en-US"/>
        </a:p>
      </dgm:t>
    </dgm:pt>
    <dgm:pt modelId="{4DBDD345-AFB7-4D4B-924E-723007349AF2}" type="sibTrans" cxnId="{7EE354E7-6621-4B75-AAF4-7F5337F695DD}">
      <dgm:prSet/>
      <dgm:spPr/>
      <dgm:t>
        <a:bodyPr/>
        <a:lstStyle/>
        <a:p>
          <a:endParaRPr lang="en-US"/>
        </a:p>
      </dgm:t>
    </dgm:pt>
    <dgm:pt modelId="{7E8D0395-B233-46D4-8058-CD12E3FAEC77}">
      <dgm:prSet/>
      <dgm:spPr/>
      <dgm:t>
        <a:bodyPr/>
        <a:lstStyle/>
        <a:p>
          <a:r>
            <a:rPr lang="en-US" baseline="0" dirty="0"/>
            <a:t>Radioactive data tracing</a:t>
          </a:r>
          <a:endParaRPr lang="en-US" dirty="0"/>
        </a:p>
      </dgm:t>
    </dgm:pt>
    <dgm:pt modelId="{3D5148A9-1251-4754-9B3A-97D813F424F3}" type="parTrans" cxnId="{DA82E76A-3417-47C4-BADD-86C26DA692EE}">
      <dgm:prSet/>
      <dgm:spPr/>
      <dgm:t>
        <a:bodyPr/>
        <a:lstStyle/>
        <a:p>
          <a:endParaRPr lang="en-US"/>
        </a:p>
      </dgm:t>
    </dgm:pt>
    <dgm:pt modelId="{2F18E63C-A28F-489F-93F1-44932A2F0EBD}" type="sibTrans" cxnId="{DA82E76A-3417-47C4-BADD-86C26DA692EE}">
      <dgm:prSet/>
      <dgm:spPr/>
      <dgm:t>
        <a:bodyPr/>
        <a:lstStyle/>
        <a:p>
          <a:endParaRPr lang="en-US"/>
        </a:p>
      </dgm:t>
    </dgm:pt>
    <dgm:pt modelId="{DB0B798A-1D74-4569-80CC-8CD766F86D5B}" type="pres">
      <dgm:prSet presAssocID="{8BF96E74-5737-445C-9F46-63D1DA7E7845}" presName="root" presStyleCnt="0">
        <dgm:presLayoutVars>
          <dgm:dir/>
          <dgm:resizeHandles val="exact"/>
        </dgm:presLayoutVars>
      </dgm:prSet>
      <dgm:spPr/>
    </dgm:pt>
    <dgm:pt modelId="{FB7981D5-86F1-4783-8264-79DD182680FB}" type="pres">
      <dgm:prSet presAssocID="{1815A5F4-FB7E-4671-97C7-49DFAC7C8A39}" presName="compNode" presStyleCnt="0"/>
      <dgm:spPr/>
    </dgm:pt>
    <dgm:pt modelId="{50E1D12D-DE99-4431-8303-0D6C5F0A3881}" type="pres">
      <dgm:prSet presAssocID="{1815A5F4-FB7E-4671-97C7-49DFAC7C8A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asure chest with solid fill"/>
        </a:ext>
      </dgm:extLst>
    </dgm:pt>
    <dgm:pt modelId="{818DCFA0-A550-47D0-AAB7-B5D5B9CCD8D7}" type="pres">
      <dgm:prSet presAssocID="{1815A5F4-FB7E-4671-97C7-49DFAC7C8A39}" presName="spaceRect" presStyleCnt="0"/>
      <dgm:spPr/>
    </dgm:pt>
    <dgm:pt modelId="{8A1D2A2F-FCE2-4D8F-89F3-2D688C163F2F}" type="pres">
      <dgm:prSet presAssocID="{1815A5F4-FB7E-4671-97C7-49DFAC7C8A39}" presName="textRect" presStyleLbl="revTx" presStyleIdx="0" presStyleCnt="3">
        <dgm:presLayoutVars>
          <dgm:chMax val="1"/>
          <dgm:chPref val="1"/>
        </dgm:presLayoutVars>
      </dgm:prSet>
      <dgm:spPr/>
    </dgm:pt>
    <dgm:pt modelId="{A29643FF-643A-4ED8-B5CC-784DF1B7BFB2}" type="pres">
      <dgm:prSet presAssocID="{CC887721-EADE-4E70-906E-9AFE6A2463E4}" presName="sibTrans" presStyleCnt="0"/>
      <dgm:spPr/>
    </dgm:pt>
    <dgm:pt modelId="{523E579D-D04A-42D0-982A-7212EFEFB3BD}" type="pres">
      <dgm:prSet presAssocID="{0A167692-B87B-401B-B0A2-BF5A95A4DCDF}" presName="compNode" presStyleCnt="0"/>
      <dgm:spPr/>
    </dgm:pt>
    <dgm:pt modelId="{79EC885D-2700-43D2-8572-3AF5FD2F8542}" type="pres">
      <dgm:prSet presAssocID="{0A167692-B87B-401B-B0A2-BF5A95A4DC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472AC40-5DEC-483E-A078-AB5744810025}" type="pres">
      <dgm:prSet presAssocID="{0A167692-B87B-401B-B0A2-BF5A95A4DCDF}" presName="spaceRect" presStyleCnt="0"/>
      <dgm:spPr/>
    </dgm:pt>
    <dgm:pt modelId="{2C46EFE0-ECC1-45E5-B197-0ABD8920D6BE}" type="pres">
      <dgm:prSet presAssocID="{0A167692-B87B-401B-B0A2-BF5A95A4DCDF}" presName="textRect" presStyleLbl="revTx" presStyleIdx="1" presStyleCnt="3">
        <dgm:presLayoutVars>
          <dgm:chMax val="1"/>
          <dgm:chPref val="1"/>
        </dgm:presLayoutVars>
      </dgm:prSet>
      <dgm:spPr/>
    </dgm:pt>
    <dgm:pt modelId="{E4248FE4-F89F-4656-AE17-FB6D8925B830}" type="pres">
      <dgm:prSet presAssocID="{4DBDD345-AFB7-4D4B-924E-723007349AF2}" presName="sibTrans" presStyleCnt="0"/>
      <dgm:spPr/>
    </dgm:pt>
    <dgm:pt modelId="{325F4801-2D84-4430-BF91-61ED569A7C27}" type="pres">
      <dgm:prSet presAssocID="{7E8D0395-B233-46D4-8058-CD12E3FAEC77}" presName="compNode" presStyleCnt="0"/>
      <dgm:spPr/>
    </dgm:pt>
    <dgm:pt modelId="{41D3DD08-DD0A-4CE8-AE91-45A96DF2E97F}" type="pres">
      <dgm:prSet presAssocID="{7E8D0395-B233-46D4-8058-CD12E3FAEC7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681BFDA0-4C4F-47FB-84E2-2A80FD9D5530}" type="pres">
      <dgm:prSet presAssocID="{7E8D0395-B233-46D4-8058-CD12E3FAEC77}" presName="spaceRect" presStyleCnt="0"/>
      <dgm:spPr/>
    </dgm:pt>
    <dgm:pt modelId="{AA841293-8CEC-4156-A1CC-2893E0AF8BFE}" type="pres">
      <dgm:prSet presAssocID="{7E8D0395-B233-46D4-8058-CD12E3FAEC7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DDB110D-EE4D-4CCA-8F2A-56F646D3389B}" type="presOf" srcId="{8BF96E74-5737-445C-9F46-63D1DA7E7845}" destId="{DB0B798A-1D74-4569-80CC-8CD766F86D5B}" srcOrd="0" destOrd="0" presId="urn:microsoft.com/office/officeart/2018/2/layout/IconLabelList"/>
    <dgm:cxn modelId="{422A200E-1D18-4726-AE1C-A5C4217445AA}" srcId="{8BF96E74-5737-445C-9F46-63D1DA7E7845}" destId="{1815A5F4-FB7E-4671-97C7-49DFAC7C8A39}" srcOrd="0" destOrd="0" parTransId="{1CB4920F-FDA0-434C-94EB-48E22A255CB7}" sibTransId="{CC887721-EADE-4E70-906E-9AFE6A2463E4}"/>
    <dgm:cxn modelId="{9C95F53A-6346-4DB3-8EEA-A22ABD405211}" type="presOf" srcId="{1815A5F4-FB7E-4671-97C7-49DFAC7C8A39}" destId="{8A1D2A2F-FCE2-4D8F-89F3-2D688C163F2F}" srcOrd="0" destOrd="0" presId="urn:microsoft.com/office/officeart/2018/2/layout/IconLabelList"/>
    <dgm:cxn modelId="{DA82E76A-3417-47C4-BADD-86C26DA692EE}" srcId="{8BF96E74-5737-445C-9F46-63D1DA7E7845}" destId="{7E8D0395-B233-46D4-8058-CD12E3FAEC77}" srcOrd="2" destOrd="0" parTransId="{3D5148A9-1251-4754-9B3A-97D813F424F3}" sibTransId="{2F18E63C-A28F-489F-93F1-44932A2F0EBD}"/>
    <dgm:cxn modelId="{9566B471-452E-4306-8516-9E546DE44C39}" type="presOf" srcId="{0A167692-B87B-401B-B0A2-BF5A95A4DCDF}" destId="{2C46EFE0-ECC1-45E5-B197-0ABD8920D6BE}" srcOrd="0" destOrd="0" presId="urn:microsoft.com/office/officeart/2018/2/layout/IconLabelList"/>
    <dgm:cxn modelId="{4CA1E75A-6819-40ED-9987-867DE5A6BCB1}" type="presOf" srcId="{7E8D0395-B233-46D4-8058-CD12E3FAEC77}" destId="{AA841293-8CEC-4156-A1CC-2893E0AF8BFE}" srcOrd="0" destOrd="0" presId="urn:microsoft.com/office/officeart/2018/2/layout/IconLabelList"/>
    <dgm:cxn modelId="{7EE354E7-6621-4B75-AAF4-7F5337F695DD}" srcId="{8BF96E74-5737-445C-9F46-63D1DA7E7845}" destId="{0A167692-B87B-401B-B0A2-BF5A95A4DCDF}" srcOrd="1" destOrd="0" parTransId="{0B5D247C-5C30-44FB-B310-32C12463E2BB}" sibTransId="{4DBDD345-AFB7-4D4B-924E-723007349AF2}"/>
    <dgm:cxn modelId="{5644C371-945B-401C-A74C-78D3B87C3AA8}" type="presParOf" srcId="{DB0B798A-1D74-4569-80CC-8CD766F86D5B}" destId="{FB7981D5-86F1-4783-8264-79DD182680FB}" srcOrd="0" destOrd="0" presId="urn:microsoft.com/office/officeart/2018/2/layout/IconLabelList"/>
    <dgm:cxn modelId="{A1950758-4B0D-43AF-93F9-79EB1C3E386C}" type="presParOf" srcId="{FB7981D5-86F1-4783-8264-79DD182680FB}" destId="{50E1D12D-DE99-4431-8303-0D6C5F0A3881}" srcOrd="0" destOrd="0" presId="urn:microsoft.com/office/officeart/2018/2/layout/IconLabelList"/>
    <dgm:cxn modelId="{D1E83E43-DA1F-48BD-B54B-84C584455D3D}" type="presParOf" srcId="{FB7981D5-86F1-4783-8264-79DD182680FB}" destId="{818DCFA0-A550-47D0-AAB7-B5D5B9CCD8D7}" srcOrd="1" destOrd="0" presId="urn:microsoft.com/office/officeart/2018/2/layout/IconLabelList"/>
    <dgm:cxn modelId="{00BE69FF-6140-49D9-B11B-EBA4BF736385}" type="presParOf" srcId="{FB7981D5-86F1-4783-8264-79DD182680FB}" destId="{8A1D2A2F-FCE2-4D8F-89F3-2D688C163F2F}" srcOrd="2" destOrd="0" presId="urn:microsoft.com/office/officeart/2018/2/layout/IconLabelList"/>
    <dgm:cxn modelId="{DC9B7C98-75FD-434F-B883-A12BD69CAAC3}" type="presParOf" srcId="{DB0B798A-1D74-4569-80CC-8CD766F86D5B}" destId="{A29643FF-643A-4ED8-B5CC-784DF1B7BFB2}" srcOrd="1" destOrd="0" presId="urn:microsoft.com/office/officeart/2018/2/layout/IconLabelList"/>
    <dgm:cxn modelId="{BB2DF3D9-7280-4627-9C36-5D848CBA672A}" type="presParOf" srcId="{DB0B798A-1D74-4569-80CC-8CD766F86D5B}" destId="{523E579D-D04A-42D0-982A-7212EFEFB3BD}" srcOrd="2" destOrd="0" presId="urn:microsoft.com/office/officeart/2018/2/layout/IconLabelList"/>
    <dgm:cxn modelId="{98DE94F0-E10C-4153-B2D4-EF76D7C33960}" type="presParOf" srcId="{523E579D-D04A-42D0-982A-7212EFEFB3BD}" destId="{79EC885D-2700-43D2-8572-3AF5FD2F8542}" srcOrd="0" destOrd="0" presId="urn:microsoft.com/office/officeart/2018/2/layout/IconLabelList"/>
    <dgm:cxn modelId="{A701C387-420C-476E-9491-B9FF2BCF6676}" type="presParOf" srcId="{523E579D-D04A-42D0-982A-7212EFEFB3BD}" destId="{7472AC40-5DEC-483E-A078-AB5744810025}" srcOrd="1" destOrd="0" presId="urn:microsoft.com/office/officeart/2018/2/layout/IconLabelList"/>
    <dgm:cxn modelId="{50617980-DF0C-422A-A2B1-CECE9EBAC390}" type="presParOf" srcId="{523E579D-D04A-42D0-982A-7212EFEFB3BD}" destId="{2C46EFE0-ECC1-45E5-B197-0ABD8920D6BE}" srcOrd="2" destOrd="0" presId="urn:microsoft.com/office/officeart/2018/2/layout/IconLabelList"/>
    <dgm:cxn modelId="{CA4C1455-955A-4ED1-ABF3-421600E57461}" type="presParOf" srcId="{DB0B798A-1D74-4569-80CC-8CD766F86D5B}" destId="{E4248FE4-F89F-4656-AE17-FB6D8925B830}" srcOrd="3" destOrd="0" presId="urn:microsoft.com/office/officeart/2018/2/layout/IconLabelList"/>
    <dgm:cxn modelId="{24913C0B-C0A2-4474-B6C6-9C29E28EA5D9}" type="presParOf" srcId="{DB0B798A-1D74-4569-80CC-8CD766F86D5B}" destId="{325F4801-2D84-4430-BF91-61ED569A7C27}" srcOrd="4" destOrd="0" presId="urn:microsoft.com/office/officeart/2018/2/layout/IconLabelList"/>
    <dgm:cxn modelId="{8DD06040-3574-4161-9E2F-8DE53E480DBF}" type="presParOf" srcId="{325F4801-2D84-4430-BF91-61ED569A7C27}" destId="{41D3DD08-DD0A-4CE8-AE91-45A96DF2E97F}" srcOrd="0" destOrd="0" presId="urn:microsoft.com/office/officeart/2018/2/layout/IconLabelList"/>
    <dgm:cxn modelId="{7E4F5C4B-329A-49BF-B9C1-7A653F9B8547}" type="presParOf" srcId="{325F4801-2D84-4430-BF91-61ED569A7C27}" destId="{681BFDA0-4C4F-47FB-84E2-2A80FD9D5530}" srcOrd="1" destOrd="0" presId="urn:microsoft.com/office/officeart/2018/2/layout/IconLabelList"/>
    <dgm:cxn modelId="{4198CD06-8104-406A-AC24-01E37CEACC37}" type="presParOf" srcId="{325F4801-2D84-4430-BF91-61ED569A7C27}" destId="{AA841293-8CEC-4156-A1CC-2893E0AF8BF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B09C2A-6BE1-4447-9ABD-E0FDDC072754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F66A538-0C2B-417E-8732-BD0202182B98}">
      <dgm:prSet/>
      <dgm:spPr/>
      <dgm:t>
        <a:bodyPr/>
        <a:lstStyle/>
        <a:p>
          <a:r>
            <a:rPr lang="en-US" b="1" dirty="0"/>
            <a:t>Before Modeling:</a:t>
          </a:r>
          <a:r>
            <a:rPr lang="en-US" dirty="0"/>
            <a:t> </a:t>
          </a:r>
          <a:r>
            <a:rPr lang="en-GB" dirty="0"/>
            <a:t>Ensure proportionally equal representation in input data.</a:t>
          </a:r>
          <a:endParaRPr lang="en-US" dirty="0"/>
        </a:p>
      </dgm:t>
    </dgm:pt>
    <dgm:pt modelId="{3E582B92-A6B8-4CC2-8A6C-524C3E85C3B4}" type="parTrans" cxnId="{F38CA6F0-86C2-4E59-8F2C-C27F591F7BDD}">
      <dgm:prSet/>
      <dgm:spPr/>
      <dgm:t>
        <a:bodyPr/>
        <a:lstStyle/>
        <a:p>
          <a:endParaRPr lang="en-US"/>
        </a:p>
      </dgm:t>
    </dgm:pt>
    <dgm:pt modelId="{1A2D402D-209F-42FD-89E2-2C50D4722441}" type="sibTrans" cxnId="{F38CA6F0-86C2-4E59-8F2C-C27F591F7BDD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4309FE36-F121-4AD1-9A24-8DEC58A2B683}">
      <dgm:prSet/>
      <dgm:spPr/>
      <dgm:t>
        <a:bodyPr/>
        <a:lstStyle/>
        <a:p>
          <a:r>
            <a:rPr lang="en-US" b="1" dirty="0"/>
            <a:t>During Modeling:</a:t>
          </a:r>
          <a:r>
            <a:rPr lang="en-US" dirty="0"/>
            <a:t> </a:t>
          </a:r>
          <a:r>
            <a:rPr lang="en-GB" dirty="0"/>
            <a:t>Verify that the model performs equally well for different groups.</a:t>
          </a:r>
          <a:endParaRPr lang="en-US" dirty="0"/>
        </a:p>
      </dgm:t>
    </dgm:pt>
    <dgm:pt modelId="{3E7FDBA0-6559-4F50-8E5B-325EEC08EB42}" type="parTrans" cxnId="{8C71CDCE-783E-457F-92EF-5F60898A1EF5}">
      <dgm:prSet/>
      <dgm:spPr/>
      <dgm:t>
        <a:bodyPr/>
        <a:lstStyle/>
        <a:p>
          <a:endParaRPr lang="en-US"/>
        </a:p>
      </dgm:t>
    </dgm:pt>
    <dgm:pt modelId="{236FD73C-3B4B-44D1-9B3F-BCE38E55DBE1}" type="sibTrans" cxnId="{8C71CDCE-783E-457F-92EF-5F60898A1EF5}">
      <dgm:prSet phldrT="02" phldr="0"/>
      <dgm:spPr/>
      <dgm:t>
        <a:bodyPr/>
        <a:lstStyle/>
        <a:p>
          <a:r>
            <a:rPr lang="en-US" dirty="0"/>
            <a:t>02</a:t>
          </a:r>
        </a:p>
      </dgm:t>
    </dgm:pt>
    <dgm:pt modelId="{59CE3586-78E9-4A42-86D2-3C89A5821F50}">
      <dgm:prSet/>
      <dgm:spPr/>
      <dgm:t>
        <a:bodyPr/>
        <a:lstStyle/>
        <a:p>
          <a:r>
            <a:rPr lang="en-US" b="1" dirty="0"/>
            <a:t>After Modeling:</a:t>
          </a:r>
          <a:r>
            <a:rPr lang="en-US" dirty="0"/>
            <a:t> Assess probability of false positives and negatives across groups.</a:t>
          </a:r>
        </a:p>
      </dgm:t>
    </dgm:pt>
    <dgm:pt modelId="{52C32A03-D079-41AC-B0BC-853503FC6F7C}" type="parTrans" cxnId="{3712DB56-18E9-4E1D-900E-0CAA4876B17E}">
      <dgm:prSet/>
      <dgm:spPr/>
      <dgm:t>
        <a:bodyPr/>
        <a:lstStyle/>
        <a:p>
          <a:endParaRPr lang="en-US"/>
        </a:p>
      </dgm:t>
    </dgm:pt>
    <dgm:pt modelId="{DD42233E-710D-4CFE-A54B-87AC299946AF}" type="sibTrans" cxnId="{3712DB56-18E9-4E1D-900E-0CAA4876B17E}">
      <dgm:prSet phldrT="03" phldr="0"/>
      <dgm:spPr/>
      <dgm:t>
        <a:bodyPr/>
        <a:lstStyle/>
        <a:p>
          <a:r>
            <a:rPr lang="en-US" dirty="0"/>
            <a:t>03</a:t>
          </a:r>
        </a:p>
      </dgm:t>
    </dgm:pt>
    <dgm:pt modelId="{AEF89728-37B6-E845-8C16-CDFA225A26ED}" type="pres">
      <dgm:prSet presAssocID="{69B09C2A-6BE1-4447-9ABD-E0FDDC072754}" presName="Name0" presStyleCnt="0">
        <dgm:presLayoutVars>
          <dgm:animLvl val="lvl"/>
          <dgm:resizeHandles val="exact"/>
        </dgm:presLayoutVars>
      </dgm:prSet>
      <dgm:spPr/>
    </dgm:pt>
    <dgm:pt modelId="{B2791E4B-DD19-A64A-A6CE-159C74330D96}" type="pres">
      <dgm:prSet presAssocID="{EF66A538-0C2B-417E-8732-BD0202182B98}" presName="compositeNode" presStyleCnt="0">
        <dgm:presLayoutVars>
          <dgm:bulletEnabled val="1"/>
        </dgm:presLayoutVars>
      </dgm:prSet>
      <dgm:spPr/>
    </dgm:pt>
    <dgm:pt modelId="{DA891720-E93C-AC4A-B021-35DF39E1F309}" type="pres">
      <dgm:prSet presAssocID="{EF66A538-0C2B-417E-8732-BD0202182B98}" presName="bgRect" presStyleLbl="alignNode1" presStyleIdx="0" presStyleCnt="3"/>
      <dgm:spPr/>
    </dgm:pt>
    <dgm:pt modelId="{26F860ED-F33D-8547-8778-802571ABF484}" type="pres">
      <dgm:prSet presAssocID="{1A2D402D-209F-42FD-89E2-2C50D472244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A74233F-C568-6845-AFE8-57CAA1A3252D}" type="pres">
      <dgm:prSet presAssocID="{EF66A538-0C2B-417E-8732-BD0202182B98}" presName="nodeRect" presStyleLbl="alignNode1" presStyleIdx="0" presStyleCnt="3">
        <dgm:presLayoutVars>
          <dgm:bulletEnabled val="1"/>
        </dgm:presLayoutVars>
      </dgm:prSet>
      <dgm:spPr/>
    </dgm:pt>
    <dgm:pt modelId="{93ED7DFE-58ED-2D47-BC66-8044FBBD328C}" type="pres">
      <dgm:prSet presAssocID="{1A2D402D-209F-42FD-89E2-2C50D4722441}" presName="sibTrans" presStyleCnt="0"/>
      <dgm:spPr/>
    </dgm:pt>
    <dgm:pt modelId="{0C488C75-C2DB-DD4D-A1C3-EB4F3A367FA6}" type="pres">
      <dgm:prSet presAssocID="{4309FE36-F121-4AD1-9A24-8DEC58A2B683}" presName="compositeNode" presStyleCnt="0">
        <dgm:presLayoutVars>
          <dgm:bulletEnabled val="1"/>
        </dgm:presLayoutVars>
      </dgm:prSet>
      <dgm:spPr/>
    </dgm:pt>
    <dgm:pt modelId="{652935A2-5313-E84E-A1A3-F61C3802F1EA}" type="pres">
      <dgm:prSet presAssocID="{4309FE36-F121-4AD1-9A24-8DEC58A2B683}" presName="bgRect" presStyleLbl="alignNode1" presStyleIdx="1" presStyleCnt="3"/>
      <dgm:spPr/>
    </dgm:pt>
    <dgm:pt modelId="{7C84B886-5DA0-5746-9439-3003C0BC2AA4}" type="pres">
      <dgm:prSet presAssocID="{236FD73C-3B4B-44D1-9B3F-BCE38E55DBE1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852CC9C6-AE49-9247-8F22-0435FB62B432}" type="pres">
      <dgm:prSet presAssocID="{4309FE36-F121-4AD1-9A24-8DEC58A2B683}" presName="nodeRect" presStyleLbl="alignNode1" presStyleIdx="1" presStyleCnt="3">
        <dgm:presLayoutVars>
          <dgm:bulletEnabled val="1"/>
        </dgm:presLayoutVars>
      </dgm:prSet>
      <dgm:spPr/>
    </dgm:pt>
    <dgm:pt modelId="{A72ED7F7-D418-FA45-AAF4-B20B3F6DCF92}" type="pres">
      <dgm:prSet presAssocID="{236FD73C-3B4B-44D1-9B3F-BCE38E55DBE1}" presName="sibTrans" presStyleCnt="0"/>
      <dgm:spPr/>
    </dgm:pt>
    <dgm:pt modelId="{A041E19F-4EF2-4649-AEB4-81AEF45C3F9C}" type="pres">
      <dgm:prSet presAssocID="{59CE3586-78E9-4A42-86D2-3C89A5821F50}" presName="compositeNode" presStyleCnt="0">
        <dgm:presLayoutVars>
          <dgm:bulletEnabled val="1"/>
        </dgm:presLayoutVars>
      </dgm:prSet>
      <dgm:spPr/>
    </dgm:pt>
    <dgm:pt modelId="{8E1A874F-3079-9B45-9535-28C864304065}" type="pres">
      <dgm:prSet presAssocID="{59CE3586-78E9-4A42-86D2-3C89A5821F50}" presName="bgRect" presStyleLbl="alignNode1" presStyleIdx="2" presStyleCnt="3"/>
      <dgm:spPr/>
    </dgm:pt>
    <dgm:pt modelId="{58F66D8B-6A11-0949-9512-A0315662FAFC}" type="pres">
      <dgm:prSet presAssocID="{DD42233E-710D-4CFE-A54B-87AC299946A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93C2B925-ECBF-E44A-9833-71CCF15FEA20}" type="pres">
      <dgm:prSet presAssocID="{59CE3586-78E9-4A42-86D2-3C89A5821F50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D4B2609-C35B-B14D-A234-DCE09284439F}" type="presOf" srcId="{59CE3586-78E9-4A42-86D2-3C89A5821F50}" destId="{93C2B925-ECBF-E44A-9833-71CCF15FEA20}" srcOrd="1" destOrd="0" presId="urn:microsoft.com/office/officeart/2016/7/layout/LinearBlockProcessNumbered"/>
    <dgm:cxn modelId="{77151F0F-1DEC-E34B-828B-E996449F5DC6}" type="presOf" srcId="{EF66A538-0C2B-417E-8732-BD0202182B98}" destId="{DA891720-E93C-AC4A-B021-35DF39E1F309}" srcOrd="0" destOrd="0" presId="urn:microsoft.com/office/officeart/2016/7/layout/LinearBlockProcessNumbered"/>
    <dgm:cxn modelId="{E8A7640F-CC77-9749-8AC9-828FD56CD8ED}" type="presOf" srcId="{236FD73C-3B4B-44D1-9B3F-BCE38E55DBE1}" destId="{7C84B886-5DA0-5746-9439-3003C0BC2AA4}" srcOrd="0" destOrd="0" presId="urn:microsoft.com/office/officeart/2016/7/layout/LinearBlockProcessNumbered"/>
    <dgm:cxn modelId="{2D1B9B34-6B6E-4441-8A2C-704586068A8D}" type="presOf" srcId="{DD42233E-710D-4CFE-A54B-87AC299946AF}" destId="{58F66D8B-6A11-0949-9512-A0315662FAFC}" srcOrd="0" destOrd="0" presId="urn:microsoft.com/office/officeart/2016/7/layout/LinearBlockProcessNumbered"/>
    <dgm:cxn modelId="{3712DB56-18E9-4E1D-900E-0CAA4876B17E}" srcId="{69B09C2A-6BE1-4447-9ABD-E0FDDC072754}" destId="{59CE3586-78E9-4A42-86D2-3C89A5821F50}" srcOrd="2" destOrd="0" parTransId="{52C32A03-D079-41AC-B0BC-853503FC6F7C}" sibTransId="{DD42233E-710D-4CFE-A54B-87AC299946AF}"/>
    <dgm:cxn modelId="{4FF34284-4967-9940-9EB6-279D7439E9D0}" type="presOf" srcId="{4309FE36-F121-4AD1-9A24-8DEC58A2B683}" destId="{852CC9C6-AE49-9247-8F22-0435FB62B432}" srcOrd="1" destOrd="0" presId="urn:microsoft.com/office/officeart/2016/7/layout/LinearBlockProcessNumbered"/>
    <dgm:cxn modelId="{E63309AB-447A-3D40-865B-CA2FF3A9D63B}" type="presOf" srcId="{1A2D402D-209F-42FD-89E2-2C50D4722441}" destId="{26F860ED-F33D-8547-8778-802571ABF484}" srcOrd="0" destOrd="0" presId="urn:microsoft.com/office/officeart/2016/7/layout/LinearBlockProcessNumbered"/>
    <dgm:cxn modelId="{825B38C0-5851-DF47-B646-4443547D0670}" type="presOf" srcId="{4309FE36-F121-4AD1-9A24-8DEC58A2B683}" destId="{652935A2-5313-E84E-A1A3-F61C3802F1EA}" srcOrd="0" destOrd="0" presId="urn:microsoft.com/office/officeart/2016/7/layout/LinearBlockProcessNumbered"/>
    <dgm:cxn modelId="{8C71CDCE-783E-457F-92EF-5F60898A1EF5}" srcId="{69B09C2A-6BE1-4447-9ABD-E0FDDC072754}" destId="{4309FE36-F121-4AD1-9A24-8DEC58A2B683}" srcOrd="1" destOrd="0" parTransId="{3E7FDBA0-6559-4F50-8E5B-325EEC08EB42}" sibTransId="{236FD73C-3B4B-44D1-9B3F-BCE38E55DBE1}"/>
    <dgm:cxn modelId="{A2E0BDD3-3B16-1D4F-83BE-F676FAA29601}" type="presOf" srcId="{EF66A538-0C2B-417E-8732-BD0202182B98}" destId="{0A74233F-C568-6845-AFE8-57CAA1A3252D}" srcOrd="1" destOrd="0" presId="urn:microsoft.com/office/officeart/2016/7/layout/LinearBlockProcessNumbered"/>
    <dgm:cxn modelId="{CBD21DD5-27F8-994A-B645-14C5D50B5479}" type="presOf" srcId="{59CE3586-78E9-4A42-86D2-3C89A5821F50}" destId="{8E1A874F-3079-9B45-9535-28C864304065}" srcOrd="0" destOrd="0" presId="urn:microsoft.com/office/officeart/2016/7/layout/LinearBlockProcessNumbered"/>
    <dgm:cxn modelId="{42F040E6-7BFE-5344-BECB-47230C12A9EE}" type="presOf" srcId="{69B09C2A-6BE1-4447-9ABD-E0FDDC072754}" destId="{AEF89728-37B6-E845-8C16-CDFA225A26ED}" srcOrd="0" destOrd="0" presId="urn:microsoft.com/office/officeart/2016/7/layout/LinearBlockProcessNumbered"/>
    <dgm:cxn modelId="{F38CA6F0-86C2-4E59-8F2C-C27F591F7BDD}" srcId="{69B09C2A-6BE1-4447-9ABD-E0FDDC072754}" destId="{EF66A538-0C2B-417E-8732-BD0202182B98}" srcOrd="0" destOrd="0" parTransId="{3E582B92-A6B8-4CC2-8A6C-524C3E85C3B4}" sibTransId="{1A2D402D-209F-42FD-89E2-2C50D4722441}"/>
    <dgm:cxn modelId="{98526AF0-5981-D645-950A-7DB11140D1F3}" type="presParOf" srcId="{AEF89728-37B6-E845-8C16-CDFA225A26ED}" destId="{B2791E4B-DD19-A64A-A6CE-159C74330D96}" srcOrd="0" destOrd="0" presId="urn:microsoft.com/office/officeart/2016/7/layout/LinearBlockProcessNumbered"/>
    <dgm:cxn modelId="{21ABD47F-D2E6-A342-96C8-304EBE557727}" type="presParOf" srcId="{B2791E4B-DD19-A64A-A6CE-159C74330D96}" destId="{DA891720-E93C-AC4A-B021-35DF39E1F309}" srcOrd="0" destOrd="0" presId="urn:microsoft.com/office/officeart/2016/7/layout/LinearBlockProcessNumbered"/>
    <dgm:cxn modelId="{A5418B75-2715-504F-A237-6DBCA4B41497}" type="presParOf" srcId="{B2791E4B-DD19-A64A-A6CE-159C74330D96}" destId="{26F860ED-F33D-8547-8778-802571ABF484}" srcOrd="1" destOrd="0" presId="urn:microsoft.com/office/officeart/2016/7/layout/LinearBlockProcessNumbered"/>
    <dgm:cxn modelId="{BAFC3410-5006-7C49-9ACA-AA5C99239BE0}" type="presParOf" srcId="{B2791E4B-DD19-A64A-A6CE-159C74330D96}" destId="{0A74233F-C568-6845-AFE8-57CAA1A3252D}" srcOrd="2" destOrd="0" presId="urn:microsoft.com/office/officeart/2016/7/layout/LinearBlockProcessNumbered"/>
    <dgm:cxn modelId="{976DD310-5012-B444-9A70-8EC8FC7E6378}" type="presParOf" srcId="{AEF89728-37B6-E845-8C16-CDFA225A26ED}" destId="{93ED7DFE-58ED-2D47-BC66-8044FBBD328C}" srcOrd="1" destOrd="0" presId="urn:microsoft.com/office/officeart/2016/7/layout/LinearBlockProcessNumbered"/>
    <dgm:cxn modelId="{7738983D-8B81-B442-AAE8-B07B02FEB5A8}" type="presParOf" srcId="{AEF89728-37B6-E845-8C16-CDFA225A26ED}" destId="{0C488C75-C2DB-DD4D-A1C3-EB4F3A367FA6}" srcOrd="2" destOrd="0" presId="urn:microsoft.com/office/officeart/2016/7/layout/LinearBlockProcessNumbered"/>
    <dgm:cxn modelId="{87FAAF5B-76BA-AB44-9E3D-4E3D9D38A680}" type="presParOf" srcId="{0C488C75-C2DB-DD4D-A1C3-EB4F3A367FA6}" destId="{652935A2-5313-E84E-A1A3-F61C3802F1EA}" srcOrd="0" destOrd="0" presId="urn:microsoft.com/office/officeart/2016/7/layout/LinearBlockProcessNumbered"/>
    <dgm:cxn modelId="{A19A495F-A137-FB42-9933-522973E7C522}" type="presParOf" srcId="{0C488C75-C2DB-DD4D-A1C3-EB4F3A367FA6}" destId="{7C84B886-5DA0-5746-9439-3003C0BC2AA4}" srcOrd="1" destOrd="0" presId="urn:microsoft.com/office/officeart/2016/7/layout/LinearBlockProcessNumbered"/>
    <dgm:cxn modelId="{2E3BF0DE-9617-3F49-B46C-F995042925CF}" type="presParOf" srcId="{0C488C75-C2DB-DD4D-A1C3-EB4F3A367FA6}" destId="{852CC9C6-AE49-9247-8F22-0435FB62B432}" srcOrd="2" destOrd="0" presId="urn:microsoft.com/office/officeart/2016/7/layout/LinearBlockProcessNumbered"/>
    <dgm:cxn modelId="{D791301E-6F1A-8A49-9750-30BF8A256833}" type="presParOf" srcId="{AEF89728-37B6-E845-8C16-CDFA225A26ED}" destId="{A72ED7F7-D418-FA45-AAF4-B20B3F6DCF92}" srcOrd="3" destOrd="0" presId="urn:microsoft.com/office/officeart/2016/7/layout/LinearBlockProcessNumbered"/>
    <dgm:cxn modelId="{A810D60D-CF5F-924D-9E72-44DBC4A4EC5C}" type="presParOf" srcId="{AEF89728-37B6-E845-8C16-CDFA225A26ED}" destId="{A041E19F-4EF2-4649-AEB4-81AEF45C3F9C}" srcOrd="4" destOrd="0" presId="urn:microsoft.com/office/officeart/2016/7/layout/LinearBlockProcessNumbered"/>
    <dgm:cxn modelId="{8D8EDAA5-4CDC-9E45-9867-E9C62F893B13}" type="presParOf" srcId="{A041E19F-4EF2-4649-AEB4-81AEF45C3F9C}" destId="{8E1A874F-3079-9B45-9535-28C864304065}" srcOrd="0" destOrd="0" presId="urn:microsoft.com/office/officeart/2016/7/layout/LinearBlockProcessNumbered"/>
    <dgm:cxn modelId="{F1D351EE-84B3-9F4B-87B5-8D93B563D065}" type="presParOf" srcId="{A041E19F-4EF2-4649-AEB4-81AEF45C3F9C}" destId="{58F66D8B-6A11-0949-9512-A0315662FAFC}" srcOrd="1" destOrd="0" presId="urn:microsoft.com/office/officeart/2016/7/layout/LinearBlockProcessNumbered"/>
    <dgm:cxn modelId="{F608B992-006E-8B4B-B66E-C6E01E8C9CEA}" type="presParOf" srcId="{A041E19F-4EF2-4649-AEB4-81AEF45C3F9C}" destId="{93C2B925-ECBF-E44A-9833-71CCF15FEA2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316B8-1473-4AB0-BF16-42CD94ED8C63}">
      <dsp:nvSpPr>
        <dsp:cNvPr id="0" name=""/>
        <dsp:cNvSpPr/>
      </dsp:nvSpPr>
      <dsp:spPr>
        <a:xfrm>
          <a:off x="508574" y="1160672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D6939-3FA1-4591-8422-8527A9C08896}">
      <dsp:nvSpPr>
        <dsp:cNvPr id="0" name=""/>
        <dsp:cNvSpPr/>
      </dsp:nvSpPr>
      <dsp:spPr>
        <a:xfrm>
          <a:off x="742574" y="139467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C78C0-A075-4059-B893-225881D9370B}">
      <dsp:nvSpPr>
        <dsp:cNvPr id="0" name=""/>
        <dsp:cNvSpPr/>
      </dsp:nvSpPr>
      <dsp:spPr>
        <a:xfrm>
          <a:off x="157574" y="26006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cap="none" baseline="0" dirty="0"/>
            <a:t>Data collection and sampling methods </a:t>
          </a:r>
        </a:p>
      </dsp:txBody>
      <dsp:txXfrm>
        <a:off x="157574" y="2600672"/>
        <a:ext cx="1800000" cy="720000"/>
      </dsp:txXfrm>
    </dsp:sp>
    <dsp:sp modelId="{9F6E46C9-1341-43E0-967F-928FD183ABC5}">
      <dsp:nvSpPr>
        <dsp:cNvPr id="0" name=""/>
        <dsp:cNvSpPr/>
      </dsp:nvSpPr>
      <dsp:spPr>
        <a:xfrm>
          <a:off x="2623575" y="1160672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391E2-7644-4194-9EA4-F788BE94CD37}">
      <dsp:nvSpPr>
        <dsp:cNvPr id="0" name=""/>
        <dsp:cNvSpPr/>
      </dsp:nvSpPr>
      <dsp:spPr>
        <a:xfrm>
          <a:off x="2857575" y="139467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0D01B-7F1D-4526-BA96-A6744C8EA175}">
      <dsp:nvSpPr>
        <dsp:cNvPr id="0" name=""/>
        <dsp:cNvSpPr/>
      </dsp:nvSpPr>
      <dsp:spPr>
        <a:xfrm>
          <a:off x="2272575" y="26006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cap="none" baseline="0" dirty="0"/>
            <a:t>Overfitting to training data</a:t>
          </a:r>
        </a:p>
      </dsp:txBody>
      <dsp:txXfrm>
        <a:off x="2272575" y="2600672"/>
        <a:ext cx="1800000" cy="720000"/>
      </dsp:txXfrm>
    </dsp:sp>
    <dsp:sp modelId="{CE8247EE-C57D-4DB6-9F3E-124B1BD28995}">
      <dsp:nvSpPr>
        <dsp:cNvPr id="0" name=""/>
        <dsp:cNvSpPr/>
      </dsp:nvSpPr>
      <dsp:spPr>
        <a:xfrm>
          <a:off x="4738575" y="1160672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2FFFE-D4D7-4F84-A565-5A43D628573F}">
      <dsp:nvSpPr>
        <dsp:cNvPr id="0" name=""/>
        <dsp:cNvSpPr/>
      </dsp:nvSpPr>
      <dsp:spPr>
        <a:xfrm>
          <a:off x="4972575" y="139467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D0F53-F101-4676-B595-CC59DAD0D4E3}">
      <dsp:nvSpPr>
        <dsp:cNvPr id="0" name=""/>
        <dsp:cNvSpPr/>
      </dsp:nvSpPr>
      <dsp:spPr>
        <a:xfrm>
          <a:off x="4387575" y="26006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cap="none" baseline="0" dirty="0"/>
            <a:t>Edge cases</a:t>
          </a:r>
        </a:p>
      </dsp:txBody>
      <dsp:txXfrm>
        <a:off x="4387575" y="2600672"/>
        <a:ext cx="1800000" cy="720000"/>
      </dsp:txXfrm>
    </dsp:sp>
    <dsp:sp modelId="{9241D34E-3865-424B-8DD5-D26027549D4E}">
      <dsp:nvSpPr>
        <dsp:cNvPr id="0" name=""/>
        <dsp:cNvSpPr/>
      </dsp:nvSpPr>
      <dsp:spPr>
        <a:xfrm>
          <a:off x="6853575" y="1160672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7AFFA-E894-4895-929D-7F3E3CAB551D}">
      <dsp:nvSpPr>
        <dsp:cNvPr id="0" name=""/>
        <dsp:cNvSpPr/>
      </dsp:nvSpPr>
      <dsp:spPr>
        <a:xfrm>
          <a:off x="7087575" y="139467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862E6-9DE1-4CD9-A1A1-29517690827B}">
      <dsp:nvSpPr>
        <dsp:cNvPr id="0" name=""/>
        <dsp:cNvSpPr/>
      </dsp:nvSpPr>
      <dsp:spPr>
        <a:xfrm>
          <a:off x="6502575" y="26006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cap="none" baseline="0" dirty="0"/>
            <a:t>Use/Integration of </a:t>
          </a:r>
          <a:br>
            <a:rPr lang="en-US" sz="1300" b="1" kern="1200" cap="none" baseline="0" dirty="0"/>
          </a:br>
          <a:r>
            <a:rPr lang="en-US" sz="1300" b="1" kern="1200" cap="none" baseline="0" dirty="0"/>
            <a:t>third-party products</a:t>
          </a:r>
        </a:p>
      </dsp:txBody>
      <dsp:txXfrm>
        <a:off x="6502575" y="260067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28670-3769-B942-B007-900EF7258E51}">
      <dsp:nvSpPr>
        <dsp:cNvPr id="0" name=""/>
        <dsp:cNvSpPr/>
      </dsp:nvSpPr>
      <dsp:spPr>
        <a:xfrm>
          <a:off x="4805007" y="331242"/>
          <a:ext cx="1689551" cy="1689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Disparate impact modeling </a:t>
          </a:r>
          <a:endParaRPr lang="en-US" sz="2200" kern="1200" dirty="0"/>
        </a:p>
      </dsp:txBody>
      <dsp:txXfrm>
        <a:off x="4805007" y="331242"/>
        <a:ext cx="1689551" cy="1689551"/>
      </dsp:txXfrm>
    </dsp:sp>
    <dsp:sp modelId="{C31591E3-BC9C-944E-81DD-423670910C2E}">
      <dsp:nvSpPr>
        <dsp:cNvPr id="0" name=""/>
        <dsp:cNvSpPr/>
      </dsp:nvSpPr>
      <dsp:spPr>
        <a:xfrm>
          <a:off x="2233819" y="-568"/>
          <a:ext cx="3992511" cy="3992511"/>
        </a:xfrm>
        <a:prstGeom prst="circularArrow">
          <a:avLst>
            <a:gd name="adj1" fmla="val 8252"/>
            <a:gd name="adj2" fmla="val 576420"/>
            <a:gd name="adj3" fmla="val 2962469"/>
            <a:gd name="adj4" fmla="val 52652"/>
            <a:gd name="adj5" fmla="val 96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E5B65D-8D09-164A-AB7A-4847E6F71EF2}">
      <dsp:nvSpPr>
        <dsp:cNvPr id="0" name=""/>
        <dsp:cNvSpPr/>
      </dsp:nvSpPr>
      <dsp:spPr>
        <a:xfrm>
          <a:off x="3385299" y="2790249"/>
          <a:ext cx="1689551" cy="1689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Testing in different environments</a:t>
          </a:r>
          <a:endParaRPr lang="en-US" sz="2200" kern="1200" dirty="0"/>
        </a:p>
      </dsp:txBody>
      <dsp:txXfrm>
        <a:off x="3385299" y="2790249"/>
        <a:ext cx="1689551" cy="1689551"/>
      </dsp:txXfrm>
    </dsp:sp>
    <dsp:sp modelId="{75406082-F78D-4246-982B-19EAFAAA6F9B}">
      <dsp:nvSpPr>
        <dsp:cNvPr id="0" name=""/>
        <dsp:cNvSpPr/>
      </dsp:nvSpPr>
      <dsp:spPr>
        <a:xfrm>
          <a:off x="2233819" y="-568"/>
          <a:ext cx="3992511" cy="3992511"/>
        </a:xfrm>
        <a:prstGeom prst="circularArrow">
          <a:avLst>
            <a:gd name="adj1" fmla="val 8252"/>
            <a:gd name="adj2" fmla="val 576420"/>
            <a:gd name="adj3" fmla="val 10170929"/>
            <a:gd name="adj4" fmla="val 7261111"/>
            <a:gd name="adj5" fmla="val 96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5F112AD-2F3B-A44D-A2E4-E47FF0763209}">
      <dsp:nvSpPr>
        <dsp:cNvPr id="0" name=""/>
        <dsp:cNvSpPr/>
      </dsp:nvSpPr>
      <dsp:spPr>
        <a:xfrm>
          <a:off x="1965590" y="331242"/>
          <a:ext cx="1689551" cy="1689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Statistical analysis</a:t>
          </a:r>
          <a:endParaRPr lang="en-US" sz="2200" kern="1200" dirty="0"/>
        </a:p>
      </dsp:txBody>
      <dsp:txXfrm>
        <a:off x="1965590" y="331242"/>
        <a:ext cx="1689551" cy="1689551"/>
      </dsp:txXfrm>
    </dsp:sp>
    <dsp:sp modelId="{1297F288-A866-4745-B76C-1E95C706A416}">
      <dsp:nvSpPr>
        <dsp:cNvPr id="0" name=""/>
        <dsp:cNvSpPr/>
      </dsp:nvSpPr>
      <dsp:spPr>
        <a:xfrm>
          <a:off x="2233819" y="-568"/>
          <a:ext cx="3992511" cy="3992511"/>
        </a:xfrm>
        <a:prstGeom prst="circularArrow">
          <a:avLst>
            <a:gd name="adj1" fmla="val 8252"/>
            <a:gd name="adj2" fmla="val 576420"/>
            <a:gd name="adj3" fmla="val 16855426"/>
            <a:gd name="adj4" fmla="val 14968154"/>
            <a:gd name="adj5" fmla="val 96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1D12D-DE99-4431-8303-0D6C5F0A3881}">
      <dsp:nvSpPr>
        <dsp:cNvPr id="0" name=""/>
        <dsp:cNvSpPr/>
      </dsp:nvSpPr>
      <dsp:spPr>
        <a:xfrm>
          <a:off x="836382" y="1175326"/>
          <a:ext cx="1091026" cy="1091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D2A2F-FCE2-4D8F-89F3-2D688C163F2F}">
      <dsp:nvSpPr>
        <dsp:cNvPr id="0" name=""/>
        <dsp:cNvSpPr/>
      </dsp:nvSpPr>
      <dsp:spPr>
        <a:xfrm>
          <a:off x="169643" y="2586186"/>
          <a:ext cx="24245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Bias bounties</a:t>
          </a:r>
          <a:endParaRPr lang="en-US" sz="2500" kern="1200" dirty="0"/>
        </a:p>
      </dsp:txBody>
      <dsp:txXfrm>
        <a:off x="169643" y="2586186"/>
        <a:ext cx="2424503" cy="720000"/>
      </dsp:txXfrm>
    </dsp:sp>
    <dsp:sp modelId="{79EC885D-2700-43D2-8572-3AF5FD2F8542}">
      <dsp:nvSpPr>
        <dsp:cNvPr id="0" name=""/>
        <dsp:cNvSpPr/>
      </dsp:nvSpPr>
      <dsp:spPr>
        <a:xfrm>
          <a:off x="3685174" y="1175326"/>
          <a:ext cx="1091026" cy="1091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6EFE0-ECC1-45E5-B197-0ABD8920D6BE}">
      <dsp:nvSpPr>
        <dsp:cNvPr id="0" name=""/>
        <dsp:cNvSpPr/>
      </dsp:nvSpPr>
      <dsp:spPr>
        <a:xfrm>
          <a:off x="3018435" y="2586186"/>
          <a:ext cx="24245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Third-party toolkits</a:t>
          </a:r>
          <a:endParaRPr lang="en-US" sz="2500" kern="1200" dirty="0"/>
        </a:p>
      </dsp:txBody>
      <dsp:txXfrm>
        <a:off x="3018435" y="2586186"/>
        <a:ext cx="2424503" cy="720000"/>
      </dsp:txXfrm>
    </dsp:sp>
    <dsp:sp modelId="{41D3DD08-DD0A-4CE8-AE91-45A96DF2E97F}">
      <dsp:nvSpPr>
        <dsp:cNvPr id="0" name=""/>
        <dsp:cNvSpPr/>
      </dsp:nvSpPr>
      <dsp:spPr>
        <a:xfrm>
          <a:off x="6533966" y="1175326"/>
          <a:ext cx="1091026" cy="10910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41293-8CEC-4156-A1CC-2893E0AF8BFE}">
      <dsp:nvSpPr>
        <dsp:cNvPr id="0" name=""/>
        <dsp:cNvSpPr/>
      </dsp:nvSpPr>
      <dsp:spPr>
        <a:xfrm>
          <a:off x="5867227" y="2586186"/>
          <a:ext cx="24245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Radioactive data tracing</a:t>
          </a:r>
          <a:endParaRPr lang="en-US" sz="2500" kern="1200" dirty="0"/>
        </a:p>
      </dsp:txBody>
      <dsp:txXfrm>
        <a:off x="5867227" y="2586186"/>
        <a:ext cx="2424503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91720-E93C-AC4A-B021-35DF39E1F309}">
      <dsp:nvSpPr>
        <dsp:cNvPr id="0" name=""/>
        <dsp:cNvSpPr/>
      </dsp:nvSpPr>
      <dsp:spPr>
        <a:xfrm>
          <a:off x="661" y="586791"/>
          <a:ext cx="2677231" cy="32126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4451" tIns="0" rIns="26445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Before Modeling:</a:t>
          </a:r>
          <a:r>
            <a:rPr lang="en-US" sz="2000" kern="1200" dirty="0"/>
            <a:t> </a:t>
          </a:r>
          <a:r>
            <a:rPr lang="en-GB" sz="2000" kern="1200" dirty="0"/>
            <a:t>Ensure proportionally equal representation in input data.</a:t>
          </a:r>
          <a:endParaRPr lang="en-US" sz="2000" kern="1200" dirty="0"/>
        </a:p>
      </dsp:txBody>
      <dsp:txXfrm>
        <a:off x="661" y="1871863"/>
        <a:ext cx="2677231" cy="1927606"/>
      </dsp:txXfrm>
    </dsp:sp>
    <dsp:sp modelId="{26F860ED-F33D-8547-8778-802571ABF484}">
      <dsp:nvSpPr>
        <dsp:cNvPr id="0" name=""/>
        <dsp:cNvSpPr/>
      </dsp:nvSpPr>
      <dsp:spPr>
        <a:xfrm>
          <a:off x="661" y="586791"/>
          <a:ext cx="2677231" cy="1285071"/>
        </a:xfrm>
        <a:prstGeom prst="rect">
          <a:avLst/>
        </a:prstGeom>
        <a:noFill/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4451" tIns="165100" rIns="26445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661" y="586791"/>
        <a:ext cx="2677231" cy="1285071"/>
      </dsp:txXfrm>
    </dsp:sp>
    <dsp:sp modelId="{652935A2-5313-E84E-A1A3-F61C3802F1EA}">
      <dsp:nvSpPr>
        <dsp:cNvPr id="0" name=""/>
        <dsp:cNvSpPr/>
      </dsp:nvSpPr>
      <dsp:spPr>
        <a:xfrm>
          <a:off x="2892071" y="586791"/>
          <a:ext cx="2677231" cy="32126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4451" tIns="0" rIns="26445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During Modeling:</a:t>
          </a:r>
          <a:r>
            <a:rPr lang="en-US" sz="2000" kern="1200" dirty="0"/>
            <a:t> </a:t>
          </a:r>
          <a:r>
            <a:rPr lang="en-GB" sz="2000" kern="1200" dirty="0"/>
            <a:t>Verify that the model performs equally well for different groups.</a:t>
          </a:r>
          <a:endParaRPr lang="en-US" sz="2000" kern="1200" dirty="0"/>
        </a:p>
      </dsp:txBody>
      <dsp:txXfrm>
        <a:off x="2892071" y="1871863"/>
        <a:ext cx="2677231" cy="1927606"/>
      </dsp:txXfrm>
    </dsp:sp>
    <dsp:sp modelId="{7C84B886-5DA0-5746-9439-3003C0BC2AA4}">
      <dsp:nvSpPr>
        <dsp:cNvPr id="0" name=""/>
        <dsp:cNvSpPr/>
      </dsp:nvSpPr>
      <dsp:spPr>
        <a:xfrm>
          <a:off x="2892071" y="586791"/>
          <a:ext cx="2677231" cy="1285071"/>
        </a:xfrm>
        <a:prstGeom prst="rect">
          <a:avLst/>
        </a:prstGeom>
        <a:noFill/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4451" tIns="165100" rIns="26445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02</a:t>
          </a:r>
        </a:p>
      </dsp:txBody>
      <dsp:txXfrm>
        <a:off x="2892071" y="586791"/>
        <a:ext cx="2677231" cy="1285071"/>
      </dsp:txXfrm>
    </dsp:sp>
    <dsp:sp modelId="{8E1A874F-3079-9B45-9535-28C864304065}">
      <dsp:nvSpPr>
        <dsp:cNvPr id="0" name=""/>
        <dsp:cNvSpPr/>
      </dsp:nvSpPr>
      <dsp:spPr>
        <a:xfrm>
          <a:off x="5783482" y="586791"/>
          <a:ext cx="2677231" cy="32126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4451" tIns="0" rIns="26445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After Modeling:</a:t>
          </a:r>
          <a:r>
            <a:rPr lang="en-US" sz="2000" kern="1200" dirty="0"/>
            <a:t> Assess probability of false positives and negatives across groups.</a:t>
          </a:r>
        </a:p>
      </dsp:txBody>
      <dsp:txXfrm>
        <a:off x="5783482" y="1871863"/>
        <a:ext cx="2677231" cy="1927606"/>
      </dsp:txXfrm>
    </dsp:sp>
    <dsp:sp modelId="{58F66D8B-6A11-0949-9512-A0315662FAFC}">
      <dsp:nvSpPr>
        <dsp:cNvPr id="0" name=""/>
        <dsp:cNvSpPr/>
      </dsp:nvSpPr>
      <dsp:spPr>
        <a:xfrm>
          <a:off x="5783482" y="586791"/>
          <a:ext cx="2677231" cy="1285071"/>
        </a:xfrm>
        <a:prstGeom prst="rect">
          <a:avLst/>
        </a:prstGeom>
        <a:noFill/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4451" tIns="165100" rIns="26445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03</a:t>
          </a:r>
        </a:p>
      </dsp:txBody>
      <dsp:txXfrm>
        <a:off x="5783482" y="586791"/>
        <a:ext cx="2677231" cy="1285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6/14/2021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6/14/2021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9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584" y="6557231"/>
            <a:ext cx="2133600" cy="270290"/>
          </a:xfrm>
        </p:spPr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584444"/>
            <a:ext cx="9144000" cy="8890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13135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400"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Course/Lesson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7C63F-F306-B946-A1AC-9C32883A29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991755" y="4369383"/>
            <a:ext cx="1823999" cy="10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0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353B-495C-4B36-B7B9-BDB47B8D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E95E1-3B2D-4F7F-8B4B-E56698179A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100">
            <a:extLst>
              <a:ext uri="{FF2B5EF4-FFF2-40B4-BE49-F238E27FC236}">
                <a16:creationId xmlns:a16="http://schemas.microsoft.com/office/drawing/2014/main" id="{09F59B51-C9CC-4DF6-8E10-4632928847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923453" y="2057400"/>
            <a:ext cx="1297093" cy="1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D5A58856-F166-4DAD-97B3-888D3997E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0"/>
            <a:ext cx="77724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40599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85231" y="5342758"/>
            <a:ext cx="1416844" cy="8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5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28024" y="2576335"/>
            <a:ext cx="3087952" cy="191665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4A9A1-6CA7-4F15-AE41-4322B2947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5A9553-962E-4240-844E-734EAAE42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3E492-9AFA-4CAE-B07B-7C1C0D61D7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91400" y="5450709"/>
            <a:ext cx="1416844" cy="7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84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E749B-ABEB-48F3-9D2B-5E513D8652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05920" y="2575452"/>
            <a:ext cx="3532160" cy="191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1B561-FD09-4177-BEFF-5AE0DBC8A7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336" r="336"/>
          <a:stretch/>
        </p:blipFill>
        <p:spPr>
          <a:xfrm>
            <a:off x="4800599" y="4615071"/>
            <a:ext cx="4354443" cy="22429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1302039"/>
            <a:ext cx="8460150" cy="4525963"/>
          </a:xfrm>
        </p:spPr>
        <p:txBody>
          <a:bodyPr/>
          <a:lstStyle>
            <a:lvl1pPr>
              <a:spcAft>
                <a:spcPts val="2400"/>
              </a:spcAft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Reflective Questions</a:t>
            </a:r>
          </a:p>
        </p:txBody>
      </p:sp>
    </p:spTree>
    <p:extLst>
      <p:ext uri="{BB962C8B-B14F-4D97-AF65-F5344CB8AC3E}">
        <p14:creationId xmlns:p14="http://schemas.microsoft.com/office/powerpoint/2010/main" val="3341243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3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93AA2-F1FD-415B-809F-52E7D4576B38}"/>
              </a:ext>
            </a:extLst>
          </p:cNvPr>
          <p:cNvSpPr/>
          <p:nvPr userDrawn="1"/>
        </p:nvSpPr>
        <p:spPr>
          <a:xfrm>
            <a:off x="0" y="0"/>
            <a:ext cx="9144000" cy="979749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465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41566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7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AAEF4164-1CFE-484B-A3C0-C09B6FA545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80783"/>
            <a:ext cx="7772400" cy="1362075"/>
          </a:xfrm>
        </p:spPr>
        <p:txBody>
          <a:bodyPr anchor="t"/>
          <a:lstStyle>
            <a:lvl1pPr algn="ctr">
              <a:defRPr sz="4000" b="0" cap="none" baseline="0"/>
            </a:lvl1pPr>
          </a:lstStyle>
          <a:p>
            <a:r>
              <a:rPr lang="en-US" dirty="0"/>
              <a:t>Click to add Topic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1980596"/>
            <a:ext cx="7772400" cy="1500187"/>
          </a:xfrm>
        </p:spPr>
        <p:txBody>
          <a:bodyPr anchor="b"/>
          <a:lstStyle>
            <a:lvl1pPr marL="0" indent="0" algn="ctr">
              <a:buNone/>
              <a:defRPr sz="4000">
                <a:solidFill>
                  <a:srgbClr val="EF334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"Topic [letter]"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584" y="6553200"/>
            <a:ext cx="2133600" cy="257395"/>
          </a:xfrm>
        </p:spPr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1AF83B-8E2D-7949-9CEA-92605C41AA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568440"/>
            <a:ext cx="1371600" cy="18288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C377DE-FCD1-374D-BB2A-151824CFD645}"/>
              </a:ext>
            </a:extLst>
          </p:cNvPr>
          <p:cNvSpPr txBox="1">
            <a:spLocks/>
          </p:cNvSpPr>
          <p:nvPr userDrawn="1"/>
        </p:nvSpPr>
        <p:spPr>
          <a:xfrm>
            <a:off x="1836057" y="6496280"/>
            <a:ext cx="3813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2021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4482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16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107462"/>
            <a:ext cx="7797800" cy="820616"/>
          </a:xfrm>
        </p:spPr>
        <p:txBody>
          <a:bodyPr anchor="ctr" anchorCtr="0">
            <a:no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02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69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3691"/>
            <a:ext cx="5486400" cy="3770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236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71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76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211385"/>
            <a:ext cx="2057400" cy="4914778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11385"/>
            <a:ext cx="6019800" cy="4914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9682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7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861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E6706B2-382E-3343-A29D-A72A04B8D7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300" y="4305300"/>
            <a:ext cx="191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938496"/>
            <a:ext cx="8460150" cy="4386103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1546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Blank for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211616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2124194"/>
            <a:ext cx="8460151" cy="401320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3E34A0A8-C686-624A-93D2-15C21326CE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6300" y="4305300"/>
            <a:ext cx="191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2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/>
          <a:srcRect/>
          <a:stretch/>
        </p:blipFill>
        <p:spPr>
          <a:xfrm>
            <a:off x="0" y="1886"/>
            <a:ext cx="9144000" cy="9411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1307130"/>
            <a:ext cx="8460152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0584" y="64454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4C4C4"/>
                </a:solidFill>
                <a:latin typeface="Arial"/>
                <a:cs typeface="Arial"/>
              </a:defRPr>
            </a:lvl1pPr>
          </a:lstStyle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FAD8B-4614-9D49-9D3C-B48F5DE1DFDB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04800" y="6568440"/>
            <a:ext cx="1371600" cy="18288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1B4CC5C-97ED-4142-B7DA-F5E18714616B}"/>
              </a:ext>
            </a:extLst>
          </p:cNvPr>
          <p:cNvSpPr txBox="1">
            <a:spLocks/>
          </p:cNvSpPr>
          <p:nvPr userDrawn="1"/>
        </p:nvSpPr>
        <p:spPr>
          <a:xfrm>
            <a:off x="1836057" y="6496280"/>
            <a:ext cx="3813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2021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83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25" r:id="rId2"/>
    <p:sldLayoutId id="2147483800" r:id="rId3"/>
    <p:sldLayoutId id="2147483810" r:id="rId4"/>
    <p:sldLayoutId id="2147483801" r:id="rId5"/>
    <p:sldLayoutId id="2147483802" r:id="rId6"/>
    <p:sldLayoutId id="2147483818" r:id="rId7"/>
    <p:sldLayoutId id="2147483822" r:id="rId8"/>
    <p:sldLayoutId id="2147483819" r:id="rId9"/>
    <p:sldLayoutId id="2147483826" r:id="rId10"/>
    <p:sldLayoutId id="2147483816" r:id="rId11"/>
    <p:sldLayoutId id="2147483823" r:id="rId12"/>
    <p:sldLayoutId id="2147483817" r:id="rId13"/>
    <p:sldLayoutId id="2147483821" r:id="rId14"/>
    <p:sldLayoutId id="2147483804" r:id="rId15"/>
    <p:sldLayoutId id="2147483811" r:id="rId16"/>
    <p:sldLayoutId id="2147483824" r:id="rId17"/>
    <p:sldLayoutId id="2147483827" r:id="rId18"/>
    <p:sldLayoutId id="2147483808" r:id="rId19"/>
    <p:sldLayoutId id="2147483809" r:id="rId20"/>
    <p:sldLayoutId id="2147483812" r:id="rId21"/>
    <p:sldLayoutId id="2147483813" r:id="rId22"/>
    <p:sldLayoutId id="2147483814" r:id="rId23"/>
    <p:sldLayoutId id="2147483815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2857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svg"/><Relationship Id="rId7" Type="http://schemas.openxmlformats.org/officeDocument/2006/relationships/image" Target="../media/image39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6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71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Fairness and Bias?</a:t>
            </a:r>
          </a:p>
          <a:p>
            <a:r>
              <a:rPr lang="en-US" dirty="0"/>
              <a:t>Identify Bias Risks</a:t>
            </a:r>
          </a:p>
          <a:p>
            <a:r>
              <a:rPr lang="en-US" dirty="0"/>
              <a:t>Fairness Tradeoffs</a:t>
            </a:r>
          </a:p>
          <a:p>
            <a:r>
              <a:rPr lang="en-US" dirty="0"/>
              <a:t>Mitigate Bias Risks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Mitigating Fairness and Bias Risks</a:t>
            </a:r>
          </a:p>
        </p:txBody>
      </p:sp>
    </p:spTree>
    <p:extLst>
      <p:ext uri="{BB962C8B-B14F-4D97-AF65-F5344CB8AC3E}">
        <p14:creationId xmlns:p14="http://schemas.microsoft.com/office/powerpoint/2010/main" val="356983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EEE29-15FB-4D79-82FA-5378F47D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421047-8A2F-44FC-BF27-0B757CD8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Discussing Bias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8C1C2-9957-43F3-8604-114E2BC39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119156"/>
            <a:ext cx="8460150" cy="49209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Scenario: General discussion. You discussed the following types of bias:</a:t>
            </a:r>
          </a:p>
          <a:p>
            <a:r>
              <a:rPr lang="en-US" dirty="0"/>
              <a:t>Implicit bias</a:t>
            </a:r>
          </a:p>
          <a:p>
            <a:pPr algn="l"/>
            <a:r>
              <a:rPr lang="en-US" dirty="0"/>
              <a:t>Automation/complacency bias</a:t>
            </a:r>
          </a:p>
          <a:p>
            <a:pPr algn="l"/>
            <a:r>
              <a:rPr lang="en-US" dirty="0"/>
              <a:t>Sampling bias</a:t>
            </a:r>
          </a:p>
          <a:p>
            <a:pPr algn="l"/>
            <a:r>
              <a:rPr lang="en-US" dirty="0"/>
              <a:t>Confirmation/reinforcement bias</a:t>
            </a:r>
          </a:p>
          <a:p>
            <a:pPr algn="l"/>
            <a:r>
              <a:rPr lang="en-US" dirty="0"/>
              <a:t>Cultural bias</a:t>
            </a:r>
            <a:br>
              <a:rPr lang="en-US" dirty="0"/>
            </a:b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Can you brainstorm one additional example of bias from at least five of the types of bias discussed in this topic?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Which of these biases are relevant in the context of emerging technologies? Why?</a:t>
            </a:r>
          </a:p>
          <a:p>
            <a:pPr lvl="1"/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F06581D-1D20-42EC-BA59-E4D5ACD7485A}"/>
              </a:ext>
            </a:extLst>
          </p:cNvPr>
          <p:cNvSpPr txBox="1">
            <a:spLocks/>
          </p:cNvSpPr>
          <p:nvPr/>
        </p:nvSpPr>
        <p:spPr>
          <a:xfrm>
            <a:off x="4672431" y="1510707"/>
            <a:ext cx="2488025" cy="1556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Gender bias</a:t>
            </a:r>
          </a:p>
          <a:p>
            <a:r>
              <a:rPr lang="en-US" dirty="0"/>
              <a:t>Ableism bias</a:t>
            </a:r>
          </a:p>
          <a:p>
            <a:r>
              <a:rPr lang="en-US" dirty="0"/>
              <a:t>Temporal bias</a:t>
            </a:r>
          </a:p>
          <a:p>
            <a:r>
              <a:rPr lang="en-US" dirty="0"/>
              <a:t>Sociological bias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3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CB5C-33A8-43A3-8B2F-1F5B8A93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Bias Risks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217FA-43B3-4967-8CF0-8A98DA5B6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41445-9111-40D0-8599-C75B008E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65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E5009-F278-45F2-96CB-FF2134B9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175CE-5FCF-463D-9BA6-53B725FE3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 anchor="ctr">
            <a:normAutofit/>
          </a:bodyPr>
          <a:lstStyle/>
          <a:p>
            <a:r>
              <a:rPr lang="en-US" dirty="0"/>
              <a:t>Sources of Bias Risks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21FCD53-ACCB-4950-BCC2-E900C719D0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503737"/>
              </p:ext>
            </p:extLst>
          </p:nvPr>
        </p:nvGraphicFramePr>
        <p:xfrm>
          <a:off x="341925" y="1302040"/>
          <a:ext cx="8460150" cy="4481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540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A615F-5F62-4698-AEA6-BB6452DE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8FFE2C-F6B8-4E0D-9A09-132971C7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 anchor="ctr">
            <a:normAutofit/>
          </a:bodyPr>
          <a:lstStyle/>
          <a:p>
            <a:r>
              <a:rPr lang="en-US" dirty="0"/>
              <a:t>Methods for Identifying Bias Risks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A4A38F1-0C5D-4368-933A-2B97A4B65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071800"/>
              </p:ext>
            </p:extLst>
          </p:nvPr>
        </p:nvGraphicFramePr>
        <p:xfrm>
          <a:off x="341925" y="1302040"/>
          <a:ext cx="8460150" cy="4481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511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B3112-A2D1-476E-ACCF-E3C3F3A0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FF4FD-293C-42C1-A5CA-9E7EB671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Tools for Identifying Bias Risks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FF92AE4-5B34-41DC-A67A-69C563E9F7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1313" y="1301750"/>
          <a:ext cx="8461375" cy="4481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66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E187E2-324A-4248-A5F4-46953605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 anchor="ctr">
            <a:normAutofit/>
          </a:bodyPr>
          <a:lstStyle/>
          <a:p>
            <a:r>
              <a:rPr lang="en-US" dirty="0"/>
              <a:t>Fairness and Bias Standards and Regulations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FC3A0-E795-45D6-BA0D-69E7B95C0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EU General Data Protection Regulation (GDPR)</a:t>
            </a:r>
          </a:p>
          <a:p>
            <a:pPr lvl="0"/>
            <a:r>
              <a:rPr lang="en-US" dirty="0"/>
              <a:t>UK Equality Act </a:t>
            </a:r>
          </a:p>
          <a:p>
            <a:pPr lvl="0"/>
            <a:r>
              <a:rPr lang="en-US" dirty="0"/>
              <a:t>US Civil Rights Act of 1964 </a:t>
            </a:r>
          </a:p>
          <a:p>
            <a:pPr lvl="0"/>
            <a:r>
              <a:rPr lang="en-US" dirty="0"/>
              <a:t>IEEE 7000 series</a:t>
            </a:r>
          </a:p>
          <a:p>
            <a:endParaRPr lang="en-US" dirty="0"/>
          </a:p>
        </p:txBody>
      </p:sp>
      <p:pic>
        <p:nvPicPr>
          <p:cNvPr id="6" name="Content Placeholder 5" descr="Hand with a gavel">
            <a:extLst>
              <a:ext uri="{FF2B5EF4-FFF2-40B4-BE49-F238E27FC236}">
                <a16:creationId xmlns:a16="http://schemas.microsoft.com/office/drawing/2014/main" id="{D66A170E-4671-F540-B363-D7793A6D7C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0919" r="29519" b="-1"/>
          <a:stretch/>
        </p:blipFill>
        <p:spPr>
          <a:xfrm>
            <a:off x="4648200" y="1600200"/>
            <a:ext cx="4038600" cy="4525963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4CF08-F2B8-4696-9CE3-387E1814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4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21445-AD4E-4AE7-BD49-A7497817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89F0FA-C318-4472-860C-7758558E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Identifying Potential Sources of Bias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19CF1C-4A29-42A2-88A5-70382264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Scenario: Consider the RudiBrace product, or a product from your workplace.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are some potential sources of bias in the design and development of this product?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342079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CB5C-33A8-43A3-8B2F-1F5B8A93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Tradeoffs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217FA-43B3-4967-8CF0-8A98DA5B6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41445-9111-40D0-8599-C75B008E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4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2253C6-7ADB-4727-A0B0-9ABFD7E1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Fairness Tradeoffs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AE390-5E52-433F-9696-97DA8FF1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DE9477-DC23-4A7A-8FD5-0B8D8C9EFFCA}"/>
              </a:ext>
            </a:extLst>
          </p:cNvPr>
          <p:cNvSpPr/>
          <p:nvPr/>
        </p:nvSpPr>
        <p:spPr>
          <a:xfrm>
            <a:off x="3864933" y="2565108"/>
            <a:ext cx="1414131" cy="13290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GB" sz="1400" b="1" kern="0" dirty="0">
                <a:solidFill>
                  <a:srgbClr val="FF0000"/>
                </a:solidFill>
                <a:latin typeface="Calibri" panose="020F0502020204030204" pitchFamily="34" charset="0"/>
              </a:rPr>
              <a:t>Fairness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3DB2-7F14-4C6F-8479-996F73A2D040}"/>
              </a:ext>
            </a:extLst>
          </p:cNvPr>
          <p:cNvSpPr/>
          <p:nvPr/>
        </p:nvSpPr>
        <p:spPr>
          <a:xfrm>
            <a:off x="6113518" y="1900573"/>
            <a:ext cx="1414131" cy="1329069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GB" sz="1400" b="1" kern="0" dirty="0">
                <a:solidFill>
                  <a:schemeClr val="bg1"/>
                </a:solidFill>
                <a:latin typeface="Calibri" panose="020F0502020204030204" pitchFamily="34" charset="0"/>
              </a:rPr>
              <a:t>Liberty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711E83-A004-49C0-A588-6F0122856A0F}"/>
              </a:ext>
            </a:extLst>
          </p:cNvPr>
          <p:cNvSpPr/>
          <p:nvPr/>
        </p:nvSpPr>
        <p:spPr>
          <a:xfrm>
            <a:off x="1697315" y="1900573"/>
            <a:ext cx="1414131" cy="1329069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GB" sz="1400" b="1" kern="0" dirty="0">
                <a:solidFill>
                  <a:schemeClr val="bg1"/>
                </a:solidFill>
                <a:latin typeface="Calibri" panose="020F0502020204030204" pitchFamily="34" charset="0"/>
              </a:rPr>
              <a:t>Accuracy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CD0A9C-8CCB-4EE9-987B-336C7F6C88BB}"/>
              </a:ext>
            </a:extLst>
          </p:cNvPr>
          <p:cNvSpPr/>
          <p:nvPr/>
        </p:nvSpPr>
        <p:spPr>
          <a:xfrm>
            <a:off x="3864934" y="4760203"/>
            <a:ext cx="1414131" cy="1329069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GB" sz="1400" b="1" kern="0" dirty="0">
                <a:solidFill>
                  <a:schemeClr val="bg1"/>
                </a:solidFill>
                <a:latin typeface="Calibri" panose="020F0502020204030204" pitchFamily="34" charset="0"/>
              </a:rPr>
              <a:t>Utility</a:t>
            </a:r>
          </a:p>
        </p:txBody>
      </p:sp>
      <p:sp>
        <p:nvSpPr>
          <p:cNvPr id="14" name="Multiply 14">
            <a:extLst>
              <a:ext uri="{FF2B5EF4-FFF2-40B4-BE49-F238E27FC236}">
                <a16:creationId xmlns:a16="http://schemas.microsoft.com/office/drawing/2014/main" id="{2242D768-BA89-4D60-9DEC-3D37FCB349DA}"/>
              </a:ext>
            </a:extLst>
          </p:cNvPr>
          <p:cNvSpPr/>
          <p:nvPr/>
        </p:nvSpPr>
        <p:spPr>
          <a:xfrm>
            <a:off x="5551987" y="2793205"/>
            <a:ext cx="407984" cy="390460"/>
          </a:xfrm>
          <a:prstGeom prst="mathMultiply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GB" sz="1100" b="1" kern="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Multiply 15">
            <a:extLst>
              <a:ext uri="{FF2B5EF4-FFF2-40B4-BE49-F238E27FC236}">
                <a16:creationId xmlns:a16="http://schemas.microsoft.com/office/drawing/2014/main" id="{65D6454B-A211-4410-AB63-EA0E9C9E78F9}"/>
              </a:ext>
            </a:extLst>
          </p:cNvPr>
          <p:cNvSpPr/>
          <p:nvPr/>
        </p:nvSpPr>
        <p:spPr>
          <a:xfrm>
            <a:off x="4368007" y="4153656"/>
            <a:ext cx="407984" cy="390460"/>
          </a:xfrm>
          <a:prstGeom prst="mathMultiply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GB" sz="1100" b="1" kern="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Multiply 16">
            <a:extLst>
              <a:ext uri="{FF2B5EF4-FFF2-40B4-BE49-F238E27FC236}">
                <a16:creationId xmlns:a16="http://schemas.microsoft.com/office/drawing/2014/main" id="{96281002-EFA7-48E3-B69A-1994D3F5616A}"/>
              </a:ext>
            </a:extLst>
          </p:cNvPr>
          <p:cNvSpPr/>
          <p:nvPr/>
        </p:nvSpPr>
        <p:spPr>
          <a:xfrm>
            <a:off x="3274066" y="2793205"/>
            <a:ext cx="407984" cy="390460"/>
          </a:xfrm>
          <a:prstGeom prst="mathMultiply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GB" sz="1100" b="1" kern="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2100FD-785D-4433-A21B-E95BA44FD835}"/>
              </a:ext>
            </a:extLst>
          </p:cNvPr>
          <p:cNvSpPr/>
          <p:nvPr/>
        </p:nvSpPr>
        <p:spPr>
          <a:xfrm>
            <a:off x="0" y="1674055"/>
            <a:ext cx="9144000" cy="465640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4840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8CD727C-4955-489D-A0CF-8420F23E7825}"/>
              </a:ext>
            </a:extLst>
          </p:cNvPr>
          <p:cNvSpPr/>
          <p:nvPr/>
        </p:nvSpPr>
        <p:spPr>
          <a:xfrm>
            <a:off x="0" y="2847744"/>
            <a:ext cx="9280478" cy="3692781"/>
          </a:xfrm>
          <a:prstGeom prst="rect">
            <a:avLst/>
          </a:prstGeom>
          <a:noFill/>
          <a:ln w="28575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678F66-6916-42C8-BD00-86FC51DB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Tradeoffs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6F463-5F58-401D-ACEA-216F8C29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B0F0D6-A7BB-0744-8180-4F471843E1A7}"/>
              </a:ext>
            </a:extLst>
          </p:cNvPr>
          <p:cNvSpPr/>
          <p:nvPr/>
        </p:nvSpPr>
        <p:spPr>
          <a:xfrm>
            <a:off x="1498505" y="1152886"/>
            <a:ext cx="1803332" cy="169485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GB" sz="1400" b="1" kern="0" dirty="0">
                <a:solidFill>
                  <a:srgbClr val="FF0000"/>
                </a:solidFill>
                <a:latin typeface="Arial"/>
              </a:rPr>
              <a:t>Increase fairness by reducing bias in AI 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521AC9-1CFB-684A-A92C-9521CFD7713B}"/>
              </a:ext>
            </a:extLst>
          </p:cNvPr>
          <p:cNvSpPr/>
          <p:nvPr/>
        </p:nvSpPr>
        <p:spPr>
          <a:xfrm>
            <a:off x="5781327" y="1152885"/>
            <a:ext cx="1803332" cy="169485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GB" sz="1400" b="1" kern="0" dirty="0">
                <a:solidFill>
                  <a:srgbClr val="FF0000"/>
                </a:solidFill>
                <a:latin typeface="Arial"/>
              </a:rPr>
              <a:t>Increase accuracy by using all data without constraints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88441D6C-E341-134F-8C3E-BEE6BBA90A16}"/>
              </a:ext>
            </a:extLst>
          </p:cNvPr>
          <p:cNvSpPr/>
          <p:nvPr/>
        </p:nvSpPr>
        <p:spPr>
          <a:xfrm>
            <a:off x="4337590" y="1805084"/>
            <a:ext cx="407984" cy="390460"/>
          </a:xfrm>
          <a:prstGeom prst="mathMultiply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GB" sz="1100" b="1" kern="0" dirty="0">
              <a:solidFill>
                <a:srgbClr val="FF0000"/>
              </a:solidFill>
              <a:latin typeface="Arial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E44BB6-E7EC-47D3-B6A3-E4D2F0EFD4D3}"/>
              </a:ext>
            </a:extLst>
          </p:cNvPr>
          <p:cNvGrpSpPr/>
          <p:nvPr/>
        </p:nvGrpSpPr>
        <p:grpSpPr>
          <a:xfrm>
            <a:off x="2365229" y="2929236"/>
            <a:ext cx="6212161" cy="3686765"/>
            <a:chOff x="2351581" y="2820052"/>
            <a:chExt cx="6212161" cy="36867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2244F13-7464-4C91-B91D-C8601101AB21}"/>
                </a:ext>
              </a:extLst>
            </p:cNvPr>
            <p:cNvGrpSpPr/>
            <p:nvPr/>
          </p:nvGrpSpPr>
          <p:grpSpPr>
            <a:xfrm>
              <a:off x="2351581" y="3211358"/>
              <a:ext cx="4273791" cy="3295459"/>
              <a:chOff x="2624439" y="2721676"/>
              <a:chExt cx="4273791" cy="3295459"/>
            </a:xfrm>
          </p:grpSpPr>
          <p:pic>
            <p:nvPicPr>
              <p:cNvPr id="6" name="Picture 5" descr="Diagram&#10;&#10;Description automatically generated">
                <a:extLst>
                  <a:ext uri="{FF2B5EF4-FFF2-40B4-BE49-F238E27FC236}">
                    <a16:creationId xmlns:a16="http://schemas.microsoft.com/office/drawing/2014/main" id="{CCD4A692-EDB7-4A66-8AA5-4BE6211D4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4439" y="3141659"/>
                <a:ext cx="3834286" cy="2800000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D41E94B-E857-4156-9AA3-DE0131123055}"/>
                  </a:ext>
                </a:extLst>
              </p:cNvPr>
              <p:cNvGrpSpPr/>
              <p:nvPr/>
            </p:nvGrpSpPr>
            <p:grpSpPr>
              <a:xfrm>
                <a:off x="3050920" y="5503077"/>
                <a:ext cx="3847310" cy="438582"/>
                <a:chOff x="3050920" y="5503077"/>
                <a:chExt cx="3847310" cy="438582"/>
              </a:xfrm>
            </p:grpSpPr>
            <p:sp>
              <p:nvSpPr>
                <p:cNvPr id="10" name="Text Box 307">
                  <a:extLst>
                    <a:ext uri="{FF2B5EF4-FFF2-40B4-BE49-F238E27FC236}">
                      <a16:creationId xmlns:a16="http://schemas.microsoft.com/office/drawing/2014/main" id="{96052A23-3F0D-408C-8D50-C952C33D34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83809" y="5649271"/>
                  <a:ext cx="1490662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Accuracy</a:t>
                  </a:r>
                </a:p>
              </p:txBody>
            </p:sp>
            <p:sp>
              <p:nvSpPr>
                <p:cNvPr id="11" name="Line 300">
                  <a:extLst>
                    <a:ext uri="{FF2B5EF4-FFF2-40B4-BE49-F238E27FC236}">
                      <a16:creationId xmlns:a16="http://schemas.microsoft.com/office/drawing/2014/main" id="{ED111738-E6AE-4A5F-A31B-A283806B36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9143" y="5649271"/>
                  <a:ext cx="137160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" name="Text Box 307">
                  <a:extLst>
                    <a:ext uri="{FF2B5EF4-FFF2-40B4-BE49-F238E27FC236}">
                      <a16:creationId xmlns:a16="http://schemas.microsoft.com/office/drawing/2014/main" id="{1B2E478A-17AA-4D3A-9798-3702AE7469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0920" y="5503077"/>
                  <a:ext cx="1490662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Low</a:t>
                  </a:r>
                </a:p>
              </p:txBody>
            </p:sp>
            <p:sp>
              <p:nvSpPr>
                <p:cNvPr id="13" name="Text Box 307">
                  <a:extLst>
                    <a:ext uri="{FF2B5EF4-FFF2-40B4-BE49-F238E27FC236}">
                      <a16:creationId xmlns:a16="http://schemas.microsoft.com/office/drawing/2014/main" id="{AF82CC4D-7413-42CD-981E-09F480A292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07568" y="5503077"/>
                  <a:ext cx="1490662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cs typeface="Calibri"/>
                    </a:rPr>
                    <a:t>High</a:t>
                  </a:r>
                </a:p>
              </p:txBody>
            </p:sp>
          </p:grpSp>
          <p:sp>
            <p:nvSpPr>
              <p:cNvPr id="16" name="Text Box 307">
                <a:extLst>
                  <a:ext uri="{FF2B5EF4-FFF2-40B4-BE49-F238E27FC236}">
                    <a16:creationId xmlns:a16="http://schemas.microsoft.com/office/drawing/2014/main" id="{6BCA1541-E120-4F80-9D8E-DC2464CC8C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2475935" y="4189400"/>
                <a:ext cx="1490662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Fairness</a:t>
                </a:r>
              </a:p>
            </p:txBody>
          </p:sp>
          <p:sp>
            <p:nvSpPr>
              <p:cNvPr id="17" name="Line 300">
                <a:extLst>
                  <a:ext uri="{FF2B5EF4-FFF2-40B4-BE49-F238E27FC236}">
                    <a16:creationId xmlns:a16="http://schemas.microsoft.com/office/drawing/2014/main" id="{62E8C415-4E04-440D-B0C5-A098A69E0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2781239" y="4349789"/>
                <a:ext cx="1246909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Text Box 307">
                <a:extLst>
                  <a:ext uri="{FF2B5EF4-FFF2-40B4-BE49-F238E27FC236}">
                    <a16:creationId xmlns:a16="http://schemas.microsoft.com/office/drawing/2014/main" id="{E85D490D-A1C0-4061-89A0-A2664334C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2629646" y="5125610"/>
                <a:ext cx="1490662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Low</a:t>
                </a:r>
              </a:p>
            </p:txBody>
          </p:sp>
          <p:sp>
            <p:nvSpPr>
              <p:cNvPr id="19" name="Text Box 307">
                <a:extLst>
                  <a:ext uri="{FF2B5EF4-FFF2-40B4-BE49-F238E27FC236}">
                    <a16:creationId xmlns:a16="http://schemas.microsoft.com/office/drawing/2014/main" id="{86BE16C9-8F8B-46D8-B412-A967355A69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2659364" y="3320813"/>
                <a:ext cx="1490662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High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98BB96-4220-427C-96BC-1ED3E497FF7F}"/>
                  </a:ext>
                </a:extLst>
              </p:cNvPr>
              <p:cNvSpPr/>
              <p:nvPr/>
            </p:nvSpPr>
            <p:spPr>
              <a:xfrm>
                <a:off x="6108171" y="3151751"/>
                <a:ext cx="289237" cy="274638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FECA3AF-0690-4A79-BA10-F58429F69833}"/>
                  </a:ext>
                </a:extLst>
              </p:cNvPr>
              <p:cNvSpPr/>
              <p:nvPr/>
            </p:nvSpPr>
            <p:spPr>
              <a:xfrm>
                <a:off x="5059524" y="3582571"/>
                <a:ext cx="289237" cy="274638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sp>
          <p:nvSpPr>
            <p:cNvPr id="20" name="Line 167">
              <a:extLst>
                <a:ext uri="{FF2B5EF4-FFF2-40B4-BE49-F238E27FC236}">
                  <a16:creationId xmlns:a16="http://schemas.microsoft.com/office/drawing/2014/main" id="{931AE385-903E-4664-9EED-B0D6E853953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4676636" y="3758597"/>
              <a:ext cx="4984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Rounded Rectangle 143">
              <a:extLst>
                <a:ext uri="{FF2B5EF4-FFF2-40B4-BE49-F238E27FC236}">
                  <a16:creationId xmlns:a16="http://schemas.microsoft.com/office/drawing/2014/main" id="{BEB7E685-D058-4DF8-A2E5-3947B76CAAD0}"/>
                </a:ext>
              </a:extLst>
            </p:cNvPr>
            <p:cNvSpPr/>
            <p:nvPr/>
          </p:nvSpPr>
          <p:spPr>
            <a:xfrm>
              <a:off x="4066426" y="2820052"/>
              <a:ext cx="1724025" cy="712340"/>
            </a:xfrm>
            <a:prstGeom prst="roundRect">
              <a:avLst/>
            </a:prstGeom>
            <a:solidFill>
              <a:srgbClr val="EF3340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Possible compromise between fairness and accuracy</a:t>
              </a:r>
            </a:p>
          </p:txBody>
        </p:sp>
        <p:sp>
          <p:nvSpPr>
            <p:cNvPr id="25" name="Line 167">
              <a:extLst>
                <a:ext uri="{FF2B5EF4-FFF2-40B4-BE49-F238E27FC236}">
                  <a16:creationId xmlns:a16="http://schemas.microsoft.com/office/drawing/2014/main" id="{9D19BA03-80F1-4979-BFE6-9BEFD7357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85867" y="3778752"/>
              <a:ext cx="4984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ounded Rectangle 143">
              <a:extLst>
                <a:ext uri="{FF2B5EF4-FFF2-40B4-BE49-F238E27FC236}">
                  <a16:creationId xmlns:a16="http://schemas.microsoft.com/office/drawing/2014/main" id="{621CB85B-F9A1-441D-89B5-FA2AE9F26E47}"/>
                </a:ext>
              </a:extLst>
            </p:cNvPr>
            <p:cNvSpPr/>
            <p:nvPr/>
          </p:nvSpPr>
          <p:spPr>
            <a:xfrm>
              <a:off x="6667314" y="3535483"/>
              <a:ext cx="1896428" cy="486538"/>
            </a:xfrm>
            <a:prstGeom prst="roundRect">
              <a:avLst/>
            </a:prstGeom>
            <a:solidFill>
              <a:srgbClr val="EF3340"/>
            </a:soli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Ideal situation (impossible to obtain)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18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CCE3-CF82-48A8-9E18-878EC2D9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Fairness and Bias?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D241-50F5-48A3-B119-15B029D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6C9B-D37E-4534-A726-BC9C1AE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E238A-7307-486D-A645-EB3D6ED1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Liberty Tradeoffs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F780-129E-4B58-8305-C6A5BDBD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61F1E2-69A0-7B4B-B8E3-FE7E7210A043}"/>
              </a:ext>
            </a:extLst>
          </p:cNvPr>
          <p:cNvSpPr/>
          <p:nvPr/>
        </p:nvSpPr>
        <p:spPr>
          <a:xfrm>
            <a:off x="1309155" y="1056812"/>
            <a:ext cx="2182032" cy="20507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GB" sz="1400" b="1" kern="0" dirty="0">
                <a:solidFill>
                  <a:srgbClr val="FF0000"/>
                </a:solidFill>
                <a:latin typeface="Arial"/>
              </a:rPr>
              <a:t>Increase fairness by giving advantage to disadvantaged group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153980-2EEB-ED4E-B84E-2F6CEEA0388D}"/>
              </a:ext>
            </a:extLst>
          </p:cNvPr>
          <p:cNvSpPr/>
          <p:nvPr/>
        </p:nvSpPr>
        <p:spPr>
          <a:xfrm>
            <a:off x="5591977" y="1056812"/>
            <a:ext cx="2182032" cy="20507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GB" sz="1400" b="1" kern="0" dirty="0">
                <a:solidFill>
                  <a:srgbClr val="FF0000"/>
                </a:solidFill>
                <a:latin typeface="Arial"/>
              </a:rPr>
              <a:t>Increase liberty by creating a level playing field with minimum constraints</a:t>
            </a:r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BD050EA3-40B2-B140-B9C6-C428858C5B37}"/>
              </a:ext>
            </a:extLst>
          </p:cNvPr>
          <p:cNvSpPr/>
          <p:nvPr/>
        </p:nvSpPr>
        <p:spPr>
          <a:xfrm>
            <a:off x="4337590" y="1805084"/>
            <a:ext cx="407984" cy="390460"/>
          </a:xfrm>
          <a:prstGeom prst="mathMultiply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GB" sz="1100" b="1" kern="0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8" name="Graphic 7" descr="Female with solid fill">
            <a:extLst>
              <a:ext uri="{FF2B5EF4-FFF2-40B4-BE49-F238E27FC236}">
                <a16:creationId xmlns:a16="http://schemas.microsoft.com/office/drawing/2014/main" id="{65F72609-7883-4DED-B520-B7FA39AF6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4824" y="3543174"/>
            <a:ext cx="914400" cy="914400"/>
          </a:xfrm>
          <a:prstGeom prst="rect">
            <a:avLst/>
          </a:prstGeom>
        </p:spPr>
      </p:pic>
      <p:pic>
        <p:nvPicPr>
          <p:cNvPr id="11" name="Graphic 10" descr="Male with solid fill">
            <a:extLst>
              <a:ext uri="{FF2B5EF4-FFF2-40B4-BE49-F238E27FC236}">
                <a16:creationId xmlns:a16="http://schemas.microsoft.com/office/drawing/2014/main" id="{3C6D5E63-F3B7-4111-8E3B-2260BE754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7695" y="3463122"/>
            <a:ext cx="914400" cy="914400"/>
          </a:xfrm>
          <a:prstGeom prst="rect">
            <a:avLst/>
          </a:prstGeom>
        </p:spPr>
      </p:pic>
      <p:pic>
        <p:nvPicPr>
          <p:cNvPr id="3074" name="Picture 2" descr="How To Improve Your Credit Score | New Consumer Guide">
            <a:extLst>
              <a:ext uri="{FF2B5EF4-FFF2-40B4-BE49-F238E27FC236}">
                <a16:creationId xmlns:a16="http://schemas.microsoft.com/office/drawing/2014/main" id="{06F23609-017D-48CC-A811-6DC1606C3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4500062"/>
            <a:ext cx="31051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307">
            <a:extLst>
              <a:ext uri="{FF2B5EF4-FFF2-40B4-BE49-F238E27FC236}">
                <a16:creationId xmlns:a16="http://schemas.microsoft.com/office/drawing/2014/main" id="{D95471B0-EFE9-43F4-A418-B3FEFC29A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93" y="3750409"/>
            <a:ext cx="149066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680</a:t>
            </a:r>
          </a:p>
        </p:txBody>
      </p:sp>
      <p:sp>
        <p:nvSpPr>
          <p:cNvPr id="17" name="Text Box 307">
            <a:extLst>
              <a:ext uri="{FF2B5EF4-FFF2-40B4-BE49-F238E27FC236}">
                <a16:creationId xmlns:a16="http://schemas.microsoft.com/office/drawing/2014/main" id="{35825D84-FBD5-403D-9F90-0FF6AF777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8190" y="3821269"/>
            <a:ext cx="149066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710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A5979-1507-471E-9B72-191E84534391}"/>
              </a:ext>
            </a:extLst>
          </p:cNvPr>
          <p:cNvSpPr/>
          <p:nvPr/>
        </p:nvSpPr>
        <p:spPr>
          <a:xfrm>
            <a:off x="0" y="3302758"/>
            <a:ext cx="9144000" cy="2879678"/>
          </a:xfrm>
          <a:prstGeom prst="rect">
            <a:avLst/>
          </a:prstGeom>
          <a:noFill/>
          <a:ln w="28575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82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FE2B-4074-46C5-B945-F40CBF6C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Tradeoffs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4A565-42D6-40F3-ADBA-D020C3BA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8364A2-97DC-0D4C-815C-DB48C686C351}"/>
              </a:ext>
            </a:extLst>
          </p:cNvPr>
          <p:cNvSpPr/>
          <p:nvPr/>
        </p:nvSpPr>
        <p:spPr>
          <a:xfrm>
            <a:off x="1309155" y="1084109"/>
            <a:ext cx="2182032" cy="20507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GB" sz="1400" b="1" kern="0" dirty="0">
                <a:solidFill>
                  <a:srgbClr val="FF0000"/>
                </a:solidFill>
                <a:latin typeface="Arial"/>
              </a:rPr>
              <a:t>Increase fairness by not discriminating against groups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60FB0F-4E50-DB43-AC3F-20697DFEE3C7}"/>
              </a:ext>
            </a:extLst>
          </p:cNvPr>
          <p:cNvSpPr/>
          <p:nvPr/>
        </p:nvSpPr>
        <p:spPr>
          <a:xfrm>
            <a:off x="5591977" y="1084108"/>
            <a:ext cx="2182032" cy="20507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GB" sz="1400" b="1" kern="0" dirty="0">
                <a:solidFill>
                  <a:srgbClr val="FF0000"/>
                </a:solidFill>
                <a:latin typeface="Arial"/>
              </a:rPr>
              <a:t>Increase overall utility by favoring some groups over others</a:t>
            </a:r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DE1FAF8-5973-9E48-B815-316073B2BC56}"/>
              </a:ext>
            </a:extLst>
          </p:cNvPr>
          <p:cNvSpPr/>
          <p:nvPr/>
        </p:nvSpPr>
        <p:spPr>
          <a:xfrm>
            <a:off x="4337590" y="1914268"/>
            <a:ext cx="407984" cy="390460"/>
          </a:xfrm>
          <a:prstGeom prst="mathMultiply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GB" sz="1100" b="1" kern="0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9" name="Picture 8" descr="Doctor greeting boy sitting on mother in clinic">
            <a:extLst>
              <a:ext uri="{FF2B5EF4-FFF2-40B4-BE49-F238E27FC236}">
                <a16:creationId xmlns:a16="http://schemas.microsoft.com/office/drawing/2014/main" id="{C0E6B7E2-A3CC-5B4E-94B8-3501D01F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69" y="3335256"/>
            <a:ext cx="4398426" cy="292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2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44047-631C-4D17-8150-C29A249C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D2971-47E3-4979-B73D-4634C7AA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Discussing Fairness Tradeoffs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41DBCE-670B-4580-BD2A-D14894C9A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Scenario: Consider the RudiBrace product, or a product from your workplace.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The RudiBrace team members discuss what would be most fair: to boost the productivity score of employees with a care duty due to their family situation or to generate the same productivity scores for all employees.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algn="l">
              <a:buFont typeface="+mj-lt"/>
              <a:buAutoNum type="arabicPeriod"/>
            </a:pPr>
            <a:r>
              <a:rPr lang="en-US" dirty="0"/>
              <a:t>What argument would you make if you were in favor of boosting scores, based on different notions of fairness?</a:t>
            </a:r>
            <a:br>
              <a:rPr lang="en-US" sz="1800" dirty="0"/>
            </a:b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dirty="0"/>
              <a:t>What argument would you make if you were against boosting scores, based on different notions of fairness?</a:t>
            </a:r>
            <a:endParaRPr lang="en-IT" sz="1800" dirty="0"/>
          </a:p>
        </p:txBody>
      </p:sp>
    </p:spTree>
    <p:extLst>
      <p:ext uri="{BB962C8B-B14F-4D97-AF65-F5344CB8AC3E}">
        <p14:creationId xmlns:p14="http://schemas.microsoft.com/office/powerpoint/2010/main" val="68729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F4F6-ADA2-4591-90B6-3566C793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Mitigate Bias Risks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0D9D8-663D-4675-B240-DD3AEE4A9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651F6-536C-4310-942A-9AB1A94A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88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678F66-6916-42C8-BD00-86FC51DB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Risk Mitigation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6F463-5F58-401D-ACEA-216F8C29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Rounded Rectangle 143">
            <a:extLst>
              <a:ext uri="{FF2B5EF4-FFF2-40B4-BE49-F238E27FC236}">
                <a16:creationId xmlns:a16="http://schemas.microsoft.com/office/drawing/2014/main" id="{5F4C2C84-C971-024A-8428-8B6E247C3097}"/>
              </a:ext>
            </a:extLst>
          </p:cNvPr>
          <p:cNvSpPr/>
          <p:nvPr/>
        </p:nvSpPr>
        <p:spPr>
          <a:xfrm>
            <a:off x="844711" y="1935664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  <a:t>Inclusive and diverse product teams</a:t>
            </a:r>
            <a:endParaRPr lang="en-US" dirty="0">
              <a:ea typeface="+mn-ea"/>
            </a:endParaRPr>
          </a:p>
        </p:txBody>
      </p:sp>
      <p:sp>
        <p:nvSpPr>
          <p:cNvPr id="8" name="Rounded Rectangle 143">
            <a:extLst>
              <a:ext uri="{FF2B5EF4-FFF2-40B4-BE49-F238E27FC236}">
                <a16:creationId xmlns:a16="http://schemas.microsoft.com/office/drawing/2014/main" id="{0A25F18D-C45F-C547-BFEB-69A564F3E953}"/>
              </a:ext>
            </a:extLst>
          </p:cNvPr>
          <p:cNvSpPr/>
          <p:nvPr/>
        </p:nvSpPr>
        <p:spPr>
          <a:xfrm>
            <a:off x="3676516" y="1935664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300" b="1" kern="0" dirty="0">
                <a:solidFill>
                  <a:srgbClr val="FFFFFF"/>
                </a:solidFill>
                <a:latin typeface="Calibri"/>
                <a:cs typeface="Calibri"/>
              </a:rPr>
              <a:t>Engagement with relevant stakeholders</a:t>
            </a:r>
            <a:endParaRPr lang="en-US" dirty="0">
              <a:ea typeface="+mn-ea"/>
            </a:endParaRPr>
          </a:p>
        </p:txBody>
      </p:sp>
      <p:sp>
        <p:nvSpPr>
          <p:cNvPr id="9" name="Rounded Rectangle 143">
            <a:extLst>
              <a:ext uri="{FF2B5EF4-FFF2-40B4-BE49-F238E27FC236}">
                <a16:creationId xmlns:a16="http://schemas.microsoft.com/office/drawing/2014/main" id="{B9AF7C3A-17CC-024D-9995-F5CEF5D796A1}"/>
              </a:ext>
            </a:extLst>
          </p:cNvPr>
          <p:cNvSpPr/>
          <p:nvPr/>
        </p:nvSpPr>
        <p:spPr>
          <a:xfrm>
            <a:off x="6508321" y="1935664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300" b="1" kern="0" dirty="0">
                <a:solidFill>
                  <a:srgbClr val="FFFFFF"/>
                </a:solidFill>
                <a:latin typeface="Calibri"/>
                <a:ea typeface="+mn-ea"/>
                <a:cs typeface="Calibri"/>
              </a:rPr>
              <a:t>Technical strategies to reduce bias</a:t>
            </a:r>
            <a:endParaRPr lang="en-US" dirty="0">
              <a:ea typeface="+mn-ea"/>
            </a:endParaRPr>
          </a:p>
        </p:txBody>
      </p:sp>
      <p:pic>
        <p:nvPicPr>
          <p:cNvPr id="14" name="Graphic 13" descr="Universal access with solid fill">
            <a:extLst>
              <a:ext uri="{FF2B5EF4-FFF2-40B4-BE49-F238E27FC236}">
                <a16:creationId xmlns:a16="http://schemas.microsoft.com/office/drawing/2014/main" id="{0C760176-1ECB-1744-A661-44140F1C9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79" y="2998495"/>
            <a:ext cx="1093796" cy="1093796"/>
          </a:xfrm>
          <a:prstGeom prst="rect">
            <a:avLst/>
          </a:prstGeom>
        </p:spPr>
      </p:pic>
      <p:pic>
        <p:nvPicPr>
          <p:cNvPr id="16" name="Graphic 15" descr="Family with girl with solid fill">
            <a:extLst>
              <a:ext uri="{FF2B5EF4-FFF2-40B4-BE49-F238E27FC236}">
                <a16:creationId xmlns:a16="http://schemas.microsoft.com/office/drawing/2014/main" id="{059215E6-DC42-CB46-B903-47185DE1E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4873" y="2998495"/>
            <a:ext cx="1093795" cy="1093795"/>
          </a:xfrm>
          <a:prstGeom prst="rect">
            <a:avLst/>
          </a:prstGeom>
        </p:spPr>
      </p:pic>
      <p:pic>
        <p:nvPicPr>
          <p:cNvPr id="18" name="Graphic 17" descr="Cycle with people with solid fill">
            <a:extLst>
              <a:ext uri="{FF2B5EF4-FFF2-40B4-BE49-F238E27FC236}">
                <a16:creationId xmlns:a16="http://schemas.microsoft.com/office/drawing/2014/main" id="{5C5D3EBC-B741-6F43-B4EC-9B6B2E6AE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1390" y="2753710"/>
            <a:ext cx="1350579" cy="1350579"/>
          </a:xfrm>
          <a:prstGeom prst="rect">
            <a:avLst/>
          </a:prstGeom>
        </p:spPr>
      </p:pic>
      <p:pic>
        <p:nvPicPr>
          <p:cNvPr id="20" name="Graphic 19" descr="Aperture with solid fill">
            <a:extLst>
              <a:ext uri="{FF2B5EF4-FFF2-40B4-BE49-F238E27FC236}">
                <a16:creationId xmlns:a16="http://schemas.microsoft.com/office/drawing/2014/main" id="{5DA7CDBA-0699-D148-BDD2-E5F0BC856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1217" y="2841733"/>
            <a:ext cx="1174533" cy="117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11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CA6442-2F89-489F-B59C-124D23CB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896065-9A3A-4679-817D-9E93E41D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Team Diversity</a:t>
            </a:r>
          </a:p>
        </p:txBody>
      </p:sp>
      <p:sp>
        <p:nvSpPr>
          <p:cNvPr id="13" name="Rechteck 14">
            <a:extLst>
              <a:ext uri="{FF2B5EF4-FFF2-40B4-BE49-F238E27FC236}">
                <a16:creationId xmlns:a16="http://schemas.microsoft.com/office/drawing/2014/main" id="{4187D044-E44C-B041-A91B-48A770CB57A7}"/>
              </a:ext>
            </a:extLst>
          </p:cNvPr>
          <p:cNvSpPr/>
          <p:nvPr/>
        </p:nvSpPr>
        <p:spPr>
          <a:xfrm>
            <a:off x="1911975" y="2130639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Address inherent and acquired diversity.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chteck 14">
            <a:extLst>
              <a:ext uri="{FF2B5EF4-FFF2-40B4-BE49-F238E27FC236}">
                <a16:creationId xmlns:a16="http://schemas.microsoft.com/office/drawing/2014/main" id="{B6D9AAA3-8BD5-C849-A394-34F6E392B0C5}"/>
              </a:ext>
            </a:extLst>
          </p:cNvPr>
          <p:cNvSpPr/>
          <p:nvPr/>
        </p:nvSpPr>
        <p:spPr>
          <a:xfrm>
            <a:off x="1911975" y="2592147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Consider diversity during team composition.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8DCB591-AF01-8948-9279-3F4678320EDB}"/>
              </a:ext>
            </a:extLst>
          </p:cNvPr>
          <p:cNvSpPr/>
          <p:nvPr/>
        </p:nvSpPr>
        <p:spPr>
          <a:xfrm>
            <a:off x="1911975" y="3053655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Provide speak-up opportunities.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Rounded Rectangle 143">
            <a:extLst>
              <a:ext uri="{FF2B5EF4-FFF2-40B4-BE49-F238E27FC236}">
                <a16:creationId xmlns:a16="http://schemas.microsoft.com/office/drawing/2014/main" id="{19432848-D651-B147-BD5E-4C406ECAD38B}"/>
              </a:ext>
            </a:extLst>
          </p:cNvPr>
          <p:cNvSpPr/>
          <p:nvPr/>
        </p:nvSpPr>
        <p:spPr>
          <a:xfrm>
            <a:off x="2393232" y="1367314"/>
            <a:ext cx="3781153" cy="494781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600" b="1" kern="0" dirty="0">
                <a:solidFill>
                  <a:srgbClr val="FFFFFF"/>
                </a:solidFill>
                <a:latin typeface="Calibri"/>
                <a:cs typeface="Calibri"/>
              </a:rPr>
              <a:t>Guidelines for ensuring diversity in teams</a:t>
            </a:r>
            <a:endParaRPr lang="en-US" sz="1600" dirty="0">
              <a:ea typeface="+mn-ea"/>
            </a:endParaRPr>
          </a:p>
        </p:txBody>
      </p:sp>
      <p:pic>
        <p:nvPicPr>
          <p:cNvPr id="18" name="Picture 17" descr="Person raising hand">
            <a:extLst>
              <a:ext uri="{FF2B5EF4-FFF2-40B4-BE49-F238E27FC236}">
                <a16:creationId xmlns:a16="http://schemas.microsoft.com/office/drawing/2014/main" id="{ED0A2EB7-9784-134F-9FBB-947483EE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94" y="3624175"/>
            <a:ext cx="3890027" cy="2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65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1873EC-FDEA-4F3B-8F3C-8C373BA6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B9A2A7-2367-434B-BC36-EACC4312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Inclusive Design</a:t>
            </a:r>
          </a:p>
        </p:txBody>
      </p:sp>
      <p:sp>
        <p:nvSpPr>
          <p:cNvPr id="5" name="Rechteck 14">
            <a:extLst>
              <a:ext uri="{FF2B5EF4-FFF2-40B4-BE49-F238E27FC236}">
                <a16:creationId xmlns:a16="http://schemas.microsoft.com/office/drawing/2014/main" id="{FAA41786-650A-3347-B6C5-42BFA28784BF}"/>
              </a:ext>
            </a:extLst>
          </p:cNvPr>
          <p:cNvSpPr/>
          <p:nvPr/>
        </p:nvSpPr>
        <p:spPr>
          <a:xfrm>
            <a:off x="1911975" y="2130639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Recognize exclusion.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hteck 14">
            <a:extLst>
              <a:ext uri="{FF2B5EF4-FFF2-40B4-BE49-F238E27FC236}">
                <a16:creationId xmlns:a16="http://schemas.microsoft.com/office/drawing/2014/main" id="{DAD6348B-20F0-E149-93C7-FDFC9C26BFC3}"/>
              </a:ext>
            </a:extLst>
          </p:cNvPr>
          <p:cNvSpPr/>
          <p:nvPr/>
        </p:nvSpPr>
        <p:spPr>
          <a:xfrm>
            <a:off x="1911975" y="2592147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Solve for one, extend to many.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hteck 14">
            <a:extLst>
              <a:ext uri="{FF2B5EF4-FFF2-40B4-BE49-F238E27FC236}">
                <a16:creationId xmlns:a16="http://schemas.microsoft.com/office/drawing/2014/main" id="{E8BACD25-A61D-6A4C-801C-B1966FF40AA7}"/>
              </a:ext>
            </a:extLst>
          </p:cNvPr>
          <p:cNvSpPr/>
          <p:nvPr/>
        </p:nvSpPr>
        <p:spPr>
          <a:xfrm>
            <a:off x="1911975" y="3053655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Learn from diversity.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ounded Rectangle 143">
            <a:extLst>
              <a:ext uri="{FF2B5EF4-FFF2-40B4-BE49-F238E27FC236}">
                <a16:creationId xmlns:a16="http://schemas.microsoft.com/office/drawing/2014/main" id="{883D392D-559B-CA49-91A7-C10B5C523AF5}"/>
              </a:ext>
            </a:extLst>
          </p:cNvPr>
          <p:cNvSpPr/>
          <p:nvPr/>
        </p:nvSpPr>
        <p:spPr>
          <a:xfrm>
            <a:off x="2992519" y="1342575"/>
            <a:ext cx="2582578" cy="544259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600" b="1" kern="0" dirty="0">
                <a:solidFill>
                  <a:srgbClr val="FFFFFF"/>
                </a:solidFill>
                <a:latin typeface="Calibri"/>
                <a:cs typeface="Calibri"/>
              </a:rPr>
              <a:t>Inclusive design principles</a:t>
            </a:r>
            <a:endParaRPr lang="en-US" sz="1600" dirty="0">
              <a:ea typeface="+mn-ea"/>
            </a:endParaRPr>
          </a:p>
        </p:txBody>
      </p:sp>
      <p:pic>
        <p:nvPicPr>
          <p:cNvPr id="10" name="Graphic 9" descr="Person in wheelchair with solid fill">
            <a:extLst>
              <a:ext uri="{FF2B5EF4-FFF2-40B4-BE49-F238E27FC236}">
                <a16:creationId xmlns:a16="http://schemas.microsoft.com/office/drawing/2014/main" id="{F3CC6274-7F5C-F74B-97DB-2E752607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2984" y="1677747"/>
            <a:ext cx="914400" cy="914400"/>
          </a:xfrm>
          <a:prstGeom prst="rect">
            <a:avLst/>
          </a:prstGeom>
        </p:spPr>
      </p:pic>
      <p:pic>
        <p:nvPicPr>
          <p:cNvPr id="12" name="Graphic 11" descr="Brainstorm with solid fill">
            <a:extLst>
              <a:ext uri="{FF2B5EF4-FFF2-40B4-BE49-F238E27FC236}">
                <a16:creationId xmlns:a16="http://schemas.microsoft.com/office/drawing/2014/main" id="{75DEF52B-426F-A744-A8C4-88B21ADF6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232" y="2323575"/>
            <a:ext cx="914400" cy="914400"/>
          </a:xfrm>
          <a:prstGeom prst="rect">
            <a:avLst/>
          </a:prstGeom>
        </p:spPr>
      </p:pic>
      <p:pic>
        <p:nvPicPr>
          <p:cNvPr id="13" name="Graphic 12" descr="Universal access with solid fill">
            <a:extLst>
              <a:ext uri="{FF2B5EF4-FFF2-40B4-BE49-F238E27FC236}">
                <a16:creationId xmlns:a16="http://schemas.microsoft.com/office/drawing/2014/main" id="{C4008D49-9AE3-264E-AB25-0B585BD44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2984" y="2691077"/>
            <a:ext cx="1093796" cy="1093796"/>
          </a:xfrm>
          <a:prstGeom prst="rect">
            <a:avLst/>
          </a:prstGeom>
        </p:spPr>
      </p:pic>
      <p:sp>
        <p:nvSpPr>
          <p:cNvPr id="14" name="Rounded Rectangle 143">
            <a:extLst>
              <a:ext uri="{FF2B5EF4-FFF2-40B4-BE49-F238E27FC236}">
                <a16:creationId xmlns:a16="http://schemas.microsoft.com/office/drawing/2014/main" id="{375E4A9C-D40F-7240-BB03-643043AD1086}"/>
              </a:ext>
            </a:extLst>
          </p:cNvPr>
          <p:cNvSpPr/>
          <p:nvPr/>
        </p:nvSpPr>
        <p:spPr>
          <a:xfrm>
            <a:off x="433810" y="4448845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600" b="1" kern="0" dirty="0">
                <a:solidFill>
                  <a:srgbClr val="FFFFFF"/>
                </a:solidFill>
                <a:latin typeface="Calibri"/>
                <a:cs typeface="Calibri"/>
              </a:rPr>
              <a:t>For data-driven technologies</a:t>
            </a:r>
            <a:endParaRPr lang="en-US" sz="1600" dirty="0">
              <a:ea typeface="+mn-ea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B34824F-817B-DE4E-975C-05913AFF8382}"/>
              </a:ext>
            </a:extLst>
          </p:cNvPr>
          <p:cNvSpPr/>
          <p:nvPr/>
        </p:nvSpPr>
        <p:spPr>
          <a:xfrm>
            <a:off x="2702284" y="4294957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Conduct user studies.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Rechteck 14">
            <a:extLst>
              <a:ext uri="{FF2B5EF4-FFF2-40B4-BE49-F238E27FC236}">
                <a16:creationId xmlns:a16="http://schemas.microsoft.com/office/drawing/2014/main" id="{E612C393-442D-8247-A408-A3A8837A1615}"/>
              </a:ext>
            </a:extLst>
          </p:cNvPr>
          <p:cNvSpPr/>
          <p:nvPr/>
        </p:nvSpPr>
        <p:spPr>
          <a:xfrm>
            <a:off x="2702284" y="4756465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Test different models in different contexts.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Rechteck 14">
            <a:extLst>
              <a:ext uri="{FF2B5EF4-FFF2-40B4-BE49-F238E27FC236}">
                <a16:creationId xmlns:a16="http://schemas.microsoft.com/office/drawing/2014/main" id="{690186B2-0964-AD4A-9B9D-B153EAD5EB0D}"/>
              </a:ext>
            </a:extLst>
          </p:cNvPr>
          <p:cNvSpPr/>
          <p:nvPr/>
        </p:nvSpPr>
        <p:spPr>
          <a:xfrm>
            <a:off x="2702284" y="5213264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Validate systems.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9" name="Graphic 18" descr="Illustrator with solid fill">
            <a:extLst>
              <a:ext uri="{FF2B5EF4-FFF2-40B4-BE49-F238E27FC236}">
                <a16:creationId xmlns:a16="http://schemas.microsoft.com/office/drawing/2014/main" id="{0FE749B3-E6FD-7349-9C44-75D4075E0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74095" y="4453153"/>
            <a:ext cx="914400" cy="914400"/>
          </a:xfrm>
          <a:prstGeom prst="rect">
            <a:avLst/>
          </a:prstGeom>
        </p:spPr>
      </p:pic>
      <p:sp>
        <p:nvSpPr>
          <p:cNvPr id="20" name="Left Brace 19">
            <a:extLst>
              <a:ext uri="{FF2B5EF4-FFF2-40B4-BE49-F238E27FC236}">
                <a16:creationId xmlns:a16="http://schemas.microsoft.com/office/drawing/2014/main" id="{CFC0F293-831B-804C-B23B-232EB0B40C02}"/>
              </a:ext>
            </a:extLst>
          </p:cNvPr>
          <p:cNvSpPr/>
          <p:nvPr/>
        </p:nvSpPr>
        <p:spPr>
          <a:xfrm>
            <a:off x="156582" y="3784873"/>
            <a:ext cx="298923" cy="2155493"/>
          </a:xfrm>
          <a:prstGeom prst="leftBrac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5AAB92EA-AF87-6642-9DBD-604FF5400198}"/>
              </a:ext>
            </a:extLst>
          </p:cNvPr>
          <p:cNvSpPr/>
          <p:nvPr/>
        </p:nvSpPr>
        <p:spPr>
          <a:xfrm rot="10800000">
            <a:off x="8655261" y="3784873"/>
            <a:ext cx="298923" cy="2155493"/>
          </a:xfrm>
          <a:prstGeom prst="leftBrac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566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3B022-B181-FE4F-9C53-F8BDC963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A42A-4C03-1C49-A565-BC8D24AF5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foresee potential fairness impacts, product teams can use the following frameworks:</a:t>
            </a:r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PESTL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Political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Economic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Social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Technological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Legal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STEEPV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Social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Technological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Economic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Environmental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Political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Values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30E3D9-5681-F142-99A4-632DBA7A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Foreseeability of Fairness Impacts: PESTL and STEEPV</a:t>
            </a:r>
          </a:p>
        </p:txBody>
      </p:sp>
      <p:pic>
        <p:nvPicPr>
          <p:cNvPr id="6" name="Graphic 5" descr="Good Idea with solid fill">
            <a:extLst>
              <a:ext uri="{FF2B5EF4-FFF2-40B4-BE49-F238E27FC236}">
                <a16:creationId xmlns:a16="http://schemas.microsoft.com/office/drawing/2014/main" id="{E6CC432A-539D-1740-B372-2FF79266C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2589" y="3401217"/>
            <a:ext cx="914400" cy="914400"/>
          </a:xfrm>
          <a:prstGeom prst="rect">
            <a:avLst/>
          </a:prstGeom>
        </p:spPr>
      </p:pic>
      <p:pic>
        <p:nvPicPr>
          <p:cNvPr id="8" name="Graphic 7" descr="Open hand with plant with solid fill">
            <a:extLst>
              <a:ext uri="{FF2B5EF4-FFF2-40B4-BE49-F238E27FC236}">
                <a16:creationId xmlns:a16="http://schemas.microsoft.com/office/drawing/2014/main" id="{A71AA690-A851-1746-8692-D62211F8A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505" y="2181456"/>
            <a:ext cx="914400" cy="914400"/>
          </a:xfrm>
          <a:prstGeom prst="rect">
            <a:avLst/>
          </a:prstGeom>
        </p:spPr>
      </p:pic>
      <p:pic>
        <p:nvPicPr>
          <p:cNvPr id="10" name="Graphic 9" descr="Plug with solid fill">
            <a:extLst>
              <a:ext uri="{FF2B5EF4-FFF2-40B4-BE49-F238E27FC236}">
                <a16:creationId xmlns:a16="http://schemas.microsoft.com/office/drawing/2014/main" id="{9C614CB3-505F-9141-A45D-DAA6BF754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2984" y="3401217"/>
            <a:ext cx="914400" cy="914400"/>
          </a:xfrm>
          <a:prstGeom prst="rect">
            <a:avLst/>
          </a:prstGeom>
        </p:spPr>
      </p:pic>
      <p:pic>
        <p:nvPicPr>
          <p:cNvPr id="12" name="Graphic 11" descr="Connections with solid fill">
            <a:extLst>
              <a:ext uri="{FF2B5EF4-FFF2-40B4-BE49-F238E27FC236}">
                <a16:creationId xmlns:a16="http://schemas.microsoft.com/office/drawing/2014/main" id="{6CD476F3-E61C-BB42-A401-C490F95BFA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5394" y="4708451"/>
            <a:ext cx="914400" cy="914400"/>
          </a:xfrm>
          <a:prstGeom prst="rect">
            <a:avLst/>
          </a:prstGeom>
        </p:spPr>
      </p:pic>
      <p:pic>
        <p:nvPicPr>
          <p:cNvPr id="14" name="Graphic 13" descr="Court with solid fill">
            <a:extLst>
              <a:ext uri="{FF2B5EF4-FFF2-40B4-BE49-F238E27FC236}">
                <a16:creationId xmlns:a16="http://schemas.microsoft.com/office/drawing/2014/main" id="{C48BB9FA-1411-3746-85DA-7E1EA984FA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14800" y="2181456"/>
            <a:ext cx="914400" cy="914400"/>
          </a:xfrm>
          <a:prstGeom prst="rect">
            <a:avLst/>
          </a:prstGeom>
        </p:spPr>
      </p:pic>
      <p:pic>
        <p:nvPicPr>
          <p:cNvPr id="16" name="Graphic 15" descr="Scales of justice with solid fill">
            <a:extLst>
              <a:ext uri="{FF2B5EF4-FFF2-40B4-BE49-F238E27FC236}">
                <a16:creationId xmlns:a16="http://schemas.microsoft.com/office/drawing/2014/main" id="{F19F913D-E34D-804C-A73A-5EDCBB943B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4800" y="4708451"/>
            <a:ext cx="914400" cy="914400"/>
          </a:xfrm>
          <a:prstGeom prst="rect">
            <a:avLst/>
          </a:prstGeom>
        </p:spPr>
      </p:pic>
      <p:pic>
        <p:nvPicPr>
          <p:cNvPr id="18" name="Graphic 17" descr="Circles with arrows with solid fill">
            <a:extLst>
              <a:ext uri="{FF2B5EF4-FFF2-40B4-BE49-F238E27FC236}">
                <a16:creationId xmlns:a16="http://schemas.microsoft.com/office/drawing/2014/main" id="{DD0B215F-360A-C649-B5D0-06F919DF92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82297" y="2878209"/>
            <a:ext cx="2047890" cy="20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48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2EDAE-7023-433C-AD66-12BBC5AC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B49F8C-D1BA-41C9-9EF6-E31E9595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in AI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D7A5A3FA-7C06-604C-9E99-C4AC990D71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74817"/>
              </p:ext>
            </p:extLst>
          </p:nvPr>
        </p:nvGraphicFramePr>
        <p:xfrm>
          <a:off x="341312" y="1502044"/>
          <a:ext cx="8461375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Judge male with solid fill">
            <a:extLst>
              <a:ext uri="{FF2B5EF4-FFF2-40B4-BE49-F238E27FC236}">
                <a16:creationId xmlns:a16="http://schemas.microsoft.com/office/drawing/2014/main" id="{F1D7B624-BBEF-4740-A7C3-3102D4DA6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9354" y="1044844"/>
            <a:ext cx="914400" cy="914400"/>
          </a:xfrm>
          <a:prstGeom prst="rect">
            <a:avLst/>
          </a:prstGeom>
        </p:spPr>
      </p:pic>
      <p:pic>
        <p:nvPicPr>
          <p:cNvPr id="9" name="Graphic 8" descr="Judge female with solid fill">
            <a:extLst>
              <a:ext uri="{FF2B5EF4-FFF2-40B4-BE49-F238E27FC236}">
                <a16:creationId xmlns:a16="http://schemas.microsoft.com/office/drawing/2014/main" id="{6AAE8994-C620-E943-8A2E-32B58938EE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0247" y="10448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6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137C7-C75B-D546-953C-2FD44F6D4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A388AC-B504-EC4D-8C91-25C44FD7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Establishment of AI Fairness Baseline</a:t>
            </a:r>
            <a:endParaRPr lang="en-GB" dirty="0"/>
          </a:p>
        </p:txBody>
      </p:sp>
      <p:sp>
        <p:nvSpPr>
          <p:cNvPr id="5" name="Rechteck 14">
            <a:extLst>
              <a:ext uri="{FF2B5EF4-FFF2-40B4-BE49-F238E27FC236}">
                <a16:creationId xmlns:a16="http://schemas.microsoft.com/office/drawing/2014/main" id="{31BA2629-E72A-934B-BEC2-3B35AABFA008}"/>
              </a:ext>
            </a:extLst>
          </p:cNvPr>
          <p:cNvSpPr/>
          <p:nvPr/>
        </p:nvSpPr>
        <p:spPr>
          <a:xfrm>
            <a:off x="2076918" y="2330335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Techniques of statistical calibration.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hteck 14">
            <a:extLst>
              <a:ext uri="{FF2B5EF4-FFF2-40B4-BE49-F238E27FC236}">
                <a16:creationId xmlns:a16="http://schemas.microsoft.com/office/drawing/2014/main" id="{3C142B4D-D1BC-F146-AA3A-3F1282ED44AF}"/>
              </a:ext>
            </a:extLst>
          </p:cNvPr>
          <p:cNvSpPr/>
          <p:nvPr/>
        </p:nvSpPr>
        <p:spPr>
          <a:xfrm>
            <a:off x="2076918" y="2791843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Adopt state-of-the-art ML models that reduce bias.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hteck 14">
            <a:extLst>
              <a:ext uri="{FF2B5EF4-FFF2-40B4-BE49-F238E27FC236}">
                <a16:creationId xmlns:a16="http://schemas.microsoft.com/office/drawing/2014/main" id="{96A6044B-865B-854A-9DE2-7055746D06FD}"/>
              </a:ext>
            </a:extLst>
          </p:cNvPr>
          <p:cNvSpPr/>
          <p:nvPr/>
        </p:nvSpPr>
        <p:spPr>
          <a:xfrm>
            <a:off x="2076918" y="3253351"/>
            <a:ext cx="47436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Set and monitor thresholds for fair outcomes.</a:t>
            </a:r>
            <a:endParaRPr lang="de-DE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ounded Rectangle 143">
            <a:extLst>
              <a:ext uri="{FF2B5EF4-FFF2-40B4-BE49-F238E27FC236}">
                <a16:creationId xmlns:a16="http://schemas.microsoft.com/office/drawing/2014/main" id="{90583397-8426-5A41-9116-BBEF86C5DACD}"/>
              </a:ext>
            </a:extLst>
          </p:cNvPr>
          <p:cNvSpPr/>
          <p:nvPr/>
        </p:nvSpPr>
        <p:spPr>
          <a:xfrm>
            <a:off x="3028333" y="1542271"/>
            <a:ext cx="2840836" cy="544259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600" b="1" kern="0" dirty="0">
                <a:solidFill>
                  <a:srgbClr val="FFFFFF"/>
                </a:solidFill>
                <a:latin typeface="Calibri"/>
                <a:ea typeface="+mn-ea"/>
                <a:cs typeface="Calibri"/>
              </a:rPr>
              <a:t>Optimiz</a:t>
            </a:r>
            <a:r>
              <a:rPr lang="en-US" sz="1600" b="1" kern="0" dirty="0">
                <a:solidFill>
                  <a:srgbClr val="FFFFFF"/>
                </a:solidFill>
                <a:latin typeface="Calibri"/>
                <a:cs typeface="Calibri"/>
              </a:rPr>
              <a:t>e technical elements</a:t>
            </a:r>
            <a:endParaRPr lang="en-US" sz="1600" dirty="0">
              <a:ea typeface="+mn-ea"/>
            </a:endParaRPr>
          </a:p>
        </p:txBody>
      </p:sp>
      <p:pic>
        <p:nvPicPr>
          <p:cNvPr id="10" name="Graphic 9" descr="Statistics with solid fill">
            <a:extLst>
              <a:ext uri="{FF2B5EF4-FFF2-40B4-BE49-F238E27FC236}">
                <a16:creationId xmlns:a16="http://schemas.microsoft.com/office/drawing/2014/main" id="{93DA0A32-D404-D64B-9BDF-E916EA279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1551" y="3823871"/>
            <a:ext cx="914400" cy="914400"/>
          </a:xfrm>
          <a:prstGeom prst="rect">
            <a:avLst/>
          </a:prstGeom>
        </p:spPr>
      </p:pic>
      <p:pic>
        <p:nvPicPr>
          <p:cNvPr id="12" name="Graphic 11" descr="Drawing Figure with solid fill">
            <a:extLst>
              <a:ext uri="{FF2B5EF4-FFF2-40B4-BE49-F238E27FC236}">
                <a16:creationId xmlns:a16="http://schemas.microsoft.com/office/drawing/2014/main" id="{18D90297-36A8-CF41-AAC0-94E95D995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1387" y="4761919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 with solid fill">
            <a:extLst>
              <a:ext uri="{FF2B5EF4-FFF2-40B4-BE49-F238E27FC236}">
                <a16:creationId xmlns:a16="http://schemas.microsoft.com/office/drawing/2014/main" id="{4BD2BB43-8A55-0941-BFF9-CF6722489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1716" y="4761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3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8F174B-382C-46FD-B839-8453FDA4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and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7C911-551A-4BEA-8B3D-D447C7C3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hteck 14">
            <a:extLst>
              <a:ext uri="{FF2B5EF4-FFF2-40B4-BE49-F238E27FC236}">
                <a16:creationId xmlns:a16="http://schemas.microsoft.com/office/drawing/2014/main" id="{4685A941-6484-5142-8B8E-6FD50A9DC6C8}"/>
              </a:ext>
            </a:extLst>
          </p:cNvPr>
          <p:cNvSpPr/>
          <p:nvPr/>
        </p:nvSpPr>
        <p:spPr>
          <a:xfrm>
            <a:off x="2200166" y="2198207"/>
            <a:ext cx="47436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b="1" dirty="0">
                <a:solidFill>
                  <a:srgbClr val="000000"/>
                </a:solidFill>
                <a:ea typeface="Times New Roman" panose="02020603050405020304" pitchFamily="18" charset="0"/>
              </a:rPr>
              <a:t>Treating people “as equals”</a:t>
            </a:r>
            <a:endParaRPr lang="de-DE" b="1" dirty="0">
              <a:ea typeface="Times New Roman" panose="02020603050405020304" pitchFamily="18" charset="0"/>
            </a:endParaRPr>
          </a:p>
        </p:txBody>
      </p:sp>
      <p:sp>
        <p:nvSpPr>
          <p:cNvPr id="8" name="Rechteck 14">
            <a:extLst>
              <a:ext uri="{FF2B5EF4-FFF2-40B4-BE49-F238E27FC236}">
                <a16:creationId xmlns:a16="http://schemas.microsoft.com/office/drawing/2014/main" id="{5C09682F-DE69-874E-AF72-42C28E277B9A}"/>
              </a:ext>
            </a:extLst>
          </p:cNvPr>
          <p:cNvSpPr/>
          <p:nvPr/>
        </p:nvSpPr>
        <p:spPr>
          <a:xfrm>
            <a:off x="2200166" y="2659715"/>
            <a:ext cx="47436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b="1" dirty="0">
                <a:solidFill>
                  <a:srgbClr val="000000"/>
                </a:solidFill>
                <a:ea typeface="Times New Roman" panose="02020603050405020304" pitchFamily="18" charset="0"/>
              </a:rPr>
              <a:t>Giving each person his or her due</a:t>
            </a:r>
            <a:endParaRPr lang="de-DE" b="1" dirty="0">
              <a:ea typeface="Times New Roman" panose="02020603050405020304" pitchFamily="18" charset="0"/>
            </a:endParaRPr>
          </a:p>
        </p:txBody>
      </p:sp>
      <p:sp>
        <p:nvSpPr>
          <p:cNvPr id="9" name="Rechteck 14">
            <a:extLst>
              <a:ext uri="{FF2B5EF4-FFF2-40B4-BE49-F238E27FC236}">
                <a16:creationId xmlns:a16="http://schemas.microsoft.com/office/drawing/2014/main" id="{4D794EB9-D5A0-504A-8C67-3846121DCEBB}"/>
              </a:ext>
            </a:extLst>
          </p:cNvPr>
          <p:cNvSpPr/>
          <p:nvPr/>
        </p:nvSpPr>
        <p:spPr>
          <a:xfrm>
            <a:off x="2200166" y="3121223"/>
            <a:ext cx="47436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b="1" dirty="0">
                <a:solidFill>
                  <a:srgbClr val="000000"/>
                </a:solidFill>
                <a:ea typeface="Times New Roman" panose="02020603050405020304" pitchFamily="18" charset="0"/>
              </a:rPr>
              <a:t>Justifying any departures from equality</a:t>
            </a:r>
            <a:endParaRPr lang="de-DE" b="1" dirty="0">
              <a:ea typeface="Times New Roman" panose="02020603050405020304" pitchFamily="18" charset="0"/>
            </a:endParaRPr>
          </a:p>
        </p:txBody>
      </p:sp>
      <p:sp>
        <p:nvSpPr>
          <p:cNvPr id="10" name="Rounded Rectangle 143">
            <a:extLst>
              <a:ext uri="{FF2B5EF4-FFF2-40B4-BE49-F238E27FC236}">
                <a16:creationId xmlns:a16="http://schemas.microsoft.com/office/drawing/2014/main" id="{8A35B053-AEAB-684C-8837-EA9D7FE419AA}"/>
              </a:ext>
            </a:extLst>
          </p:cNvPr>
          <p:cNvSpPr/>
          <p:nvPr/>
        </p:nvSpPr>
        <p:spPr>
          <a:xfrm>
            <a:off x="3601835" y="1320068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b="1" kern="0" dirty="0">
                <a:solidFill>
                  <a:srgbClr val="FFFFFF"/>
                </a:solidFill>
                <a:latin typeface="Calibri"/>
                <a:cs typeface="Calibri"/>
              </a:rPr>
              <a:t>Fairness</a:t>
            </a:r>
            <a:endParaRPr lang="en-US" dirty="0">
              <a:ea typeface="+mn-ea"/>
            </a:endParaRPr>
          </a:p>
        </p:txBody>
      </p:sp>
      <p:sp>
        <p:nvSpPr>
          <p:cNvPr id="11" name="Rechteck 14">
            <a:extLst>
              <a:ext uri="{FF2B5EF4-FFF2-40B4-BE49-F238E27FC236}">
                <a16:creationId xmlns:a16="http://schemas.microsoft.com/office/drawing/2014/main" id="{6259DBC1-837A-514D-99D9-9F6266D2A566}"/>
              </a:ext>
            </a:extLst>
          </p:cNvPr>
          <p:cNvSpPr/>
          <p:nvPr/>
        </p:nvSpPr>
        <p:spPr>
          <a:xfrm>
            <a:off x="2200166" y="4753169"/>
            <a:ext cx="47436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b="1" dirty="0">
                <a:solidFill>
                  <a:srgbClr val="000000"/>
                </a:solidFill>
                <a:ea typeface="Times New Roman" panose="02020603050405020304" pitchFamily="18" charset="0"/>
              </a:rPr>
              <a:t>Treating people unfairly</a:t>
            </a:r>
            <a:endParaRPr lang="de-DE" b="1" dirty="0">
              <a:ea typeface="Times New Roman" panose="02020603050405020304" pitchFamily="18" charset="0"/>
            </a:endParaRPr>
          </a:p>
        </p:txBody>
      </p:sp>
      <p:sp>
        <p:nvSpPr>
          <p:cNvPr id="12" name="Rechteck 14">
            <a:extLst>
              <a:ext uri="{FF2B5EF4-FFF2-40B4-BE49-F238E27FC236}">
                <a16:creationId xmlns:a16="http://schemas.microsoft.com/office/drawing/2014/main" id="{B9E3A40A-CC0E-C246-A5DD-61595BC07435}"/>
              </a:ext>
            </a:extLst>
          </p:cNvPr>
          <p:cNvSpPr/>
          <p:nvPr/>
        </p:nvSpPr>
        <p:spPr>
          <a:xfrm>
            <a:off x="2200166" y="5214677"/>
            <a:ext cx="47436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b="1" dirty="0">
                <a:solidFill>
                  <a:srgbClr val="000000"/>
                </a:solidFill>
                <a:ea typeface="Times New Roman" panose="02020603050405020304" pitchFamily="18" charset="0"/>
              </a:rPr>
              <a:t>Discriminating against people</a:t>
            </a:r>
            <a:endParaRPr lang="de-DE" b="1" dirty="0">
              <a:ea typeface="Times New Roman" panose="02020603050405020304" pitchFamily="18" charset="0"/>
            </a:endParaRPr>
          </a:p>
        </p:txBody>
      </p:sp>
      <p:sp>
        <p:nvSpPr>
          <p:cNvPr id="13" name="Rechteck 14">
            <a:extLst>
              <a:ext uri="{FF2B5EF4-FFF2-40B4-BE49-F238E27FC236}">
                <a16:creationId xmlns:a16="http://schemas.microsoft.com/office/drawing/2014/main" id="{692C4C45-9EE2-6C4E-9224-2244199A360D}"/>
              </a:ext>
            </a:extLst>
          </p:cNvPr>
          <p:cNvSpPr/>
          <p:nvPr/>
        </p:nvSpPr>
        <p:spPr>
          <a:xfrm>
            <a:off x="2200166" y="5676185"/>
            <a:ext cx="47436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buSzPts val="1000"/>
              <a:tabLst>
                <a:tab pos="228600" algn="l"/>
              </a:tabLst>
            </a:pPr>
            <a:r>
              <a:rPr lang="en-GB" b="1" dirty="0">
                <a:solidFill>
                  <a:srgbClr val="000000"/>
                </a:solidFill>
                <a:ea typeface="Times New Roman" panose="02020603050405020304" pitchFamily="18" charset="0"/>
              </a:rPr>
              <a:t>Can be intentional but often is not</a:t>
            </a:r>
            <a:endParaRPr lang="de-DE" b="1" dirty="0">
              <a:ea typeface="Times New Roman" panose="02020603050405020304" pitchFamily="18" charset="0"/>
            </a:endParaRPr>
          </a:p>
        </p:txBody>
      </p:sp>
      <p:sp>
        <p:nvSpPr>
          <p:cNvPr id="14" name="Rounded Rectangle 143">
            <a:extLst>
              <a:ext uri="{FF2B5EF4-FFF2-40B4-BE49-F238E27FC236}">
                <a16:creationId xmlns:a16="http://schemas.microsoft.com/office/drawing/2014/main" id="{E016D60C-0B4F-F944-948D-FADC2426DE5E}"/>
              </a:ext>
            </a:extLst>
          </p:cNvPr>
          <p:cNvSpPr/>
          <p:nvPr/>
        </p:nvSpPr>
        <p:spPr>
          <a:xfrm>
            <a:off x="3601835" y="3875030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b="1" kern="0" dirty="0">
                <a:solidFill>
                  <a:srgbClr val="FFFFFF"/>
                </a:solidFill>
                <a:latin typeface="Calibri"/>
                <a:cs typeface="Calibri"/>
              </a:rPr>
              <a:t>Bias</a:t>
            </a: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7142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1E32C-544F-4C87-95C6-0762FB0D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0A720-4A0F-4B8E-8081-CDFA5DFC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Mitigating Bias Risks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54DE0-5D54-4E35-98B8-B559AA22D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Scenario: Consider the RudiBrace product, or a product from your workplace.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product team wants to apply inclusive design principles to the RudiBrace product design.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groups might be inadvertently excluded from the RudiBrace design?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How could these groups still be included in the design?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54011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ADDB4-D186-4352-AD47-B50B154F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434E1-A18B-48CE-A36B-4CDF56E0E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Which types of bias risk do you think your organization faces most often, and why?</a:t>
            </a:r>
          </a:p>
          <a:p>
            <a:r>
              <a:rPr lang="en-US" dirty="0"/>
              <a:t>Which of the bias mitigation strategies do you think your organization is most likely to adopt, and why?</a:t>
            </a:r>
          </a:p>
        </p:txBody>
      </p:sp>
    </p:spTree>
    <p:extLst>
      <p:ext uri="{BB962C8B-B14F-4D97-AF65-F5344CB8AC3E}">
        <p14:creationId xmlns:p14="http://schemas.microsoft.com/office/powerpoint/2010/main" val="203585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5F45B-2C8F-4C55-AF6C-3C671C6A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8872D-024D-4A67-9262-0AEEAEC62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Treating people differently is not inherently unfair.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Special concerns about “protected” characteristics or groups.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F3C9B-2ACA-4FA4-9C3E-37DBC358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Treatment</a:t>
            </a:r>
          </a:p>
        </p:txBody>
      </p:sp>
      <p:pic>
        <p:nvPicPr>
          <p:cNvPr id="6" name="Picture 5" descr="Hands on track">
            <a:extLst>
              <a:ext uri="{FF2B5EF4-FFF2-40B4-BE49-F238E27FC236}">
                <a16:creationId xmlns:a16="http://schemas.microsoft.com/office/drawing/2014/main" id="{8B1370DE-37F5-7640-A438-AF2ECDA9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441" y="2281991"/>
            <a:ext cx="5707117" cy="380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6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990E-A6B5-46DC-B9BF-73827A7D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Data-Driven Technologies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5802C-C809-4388-B781-7D7DDAAF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8BA875-3D85-4684-A70C-4E68829B0CE9}"/>
              </a:ext>
            </a:extLst>
          </p:cNvPr>
          <p:cNvGrpSpPr/>
          <p:nvPr/>
        </p:nvGrpSpPr>
        <p:grpSpPr>
          <a:xfrm>
            <a:off x="0" y="1404096"/>
            <a:ext cx="9144000" cy="4259725"/>
            <a:chOff x="0" y="1404096"/>
            <a:chExt cx="9144000" cy="4259725"/>
          </a:xfrm>
        </p:grpSpPr>
        <p:pic>
          <p:nvPicPr>
            <p:cNvPr id="2052" name="Picture 4" descr="internet">
              <a:extLst>
                <a:ext uri="{FF2B5EF4-FFF2-40B4-BE49-F238E27FC236}">
                  <a16:creationId xmlns:a16="http://schemas.microsoft.com/office/drawing/2014/main" id="{BFD089E8-FEC7-446D-95BD-73D1DAE42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87" y="2833687"/>
              <a:ext cx="1190625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nternet">
              <a:extLst>
                <a:ext uri="{FF2B5EF4-FFF2-40B4-BE49-F238E27FC236}">
                  <a16:creationId xmlns:a16="http://schemas.microsoft.com/office/drawing/2014/main" id="{32E2EB1B-D44C-45F6-ABFD-79E5C8E89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809" y="3750726"/>
              <a:ext cx="1190625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307">
              <a:extLst>
                <a:ext uri="{FF2B5EF4-FFF2-40B4-BE49-F238E27FC236}">
                  <a16:creationId xmlns:a16="http://schemas.microsoft.com/office/drawing/2014/main" id="{F666DA95-5262-43BE-83DE-01856397B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697" y="1417744"/>
              <a:ext cx="1984071" cy="52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The world</a:t>
              </a:r>
              <a:b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</a:b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as it could and should be</a:t>
              </a:r>
            </a:p>
          </p:txBody>
        </p:sp>
        <p:sp>
          <p:nvSpPr>
            <p:cNvPr id="10" name="Text Box 307">
              <a:extLst>
                <a:ext uri="{FF2B5EF4-FFF2-40B4-BE49-F238E27FC236}">
                  <a16:creationId xmlns:a16="http://schemas.microsoft.com/office/drawing/2014/main" id="{E2712705-F4E6-4C70-AEC0-EEA4CD8BE2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9963" y="2263457"/>
              <a:ext cx="198407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The world</a:t>
              </a:r>
              <a:b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</a:b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as it is</a:t>
              </a:r>
            </a:p>
          </p:txBody>
        </p:sp>
        <p:sp>
          <p:nvSpPr>
            <p:cNvPr id="11" name="Text Box 307">
              <a:extLst>
                <a:ext uri="{FF2B5EF4-FFF2-40B4-BE49-F238E27FC236}">
                  <a16:creationId xmlns:a16="http://schemas.microsoft.com/office/drawing/2014/main" id="{DAD8FAE6-FB74-440B-B55C-672E92006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9085" y="3230442"/>
              <a:ext cx="198407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The world</a:t>
              </a:r>
              <a:b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</a:b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according to data</a:t>
              </a:r>
            </a:p>
          </p:txBody>
        </p:sp>
        <p:sp>
          <p:nvSpPr>
            <p:cNvPr id="12" name="Line 300">
              <a:extLst>
                <a:ext uri="{FF2B5EF4-FFF2-40B4-BE49-F238E27FC236}">
                  <a16:creationId xmlns:a16="http://schemas.microsoft.com/office/drawing/2014/main" id="{E3C6A170-F241-4A95-8D75-ADB5E8066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285" y="2696977"/>
              <a:ext cx="1371601" cy="42192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300">
              <a:extLst>
                <a:ext uri="{FF2B5EF4-FFF2-40B4-BE49-F238E27FC236}">
                  <a16:creationId xmlns:a16="http://schemas.microsoft.com/office/drawing/2014/main" id="{B86F2BAB-7D90-463B-80EA-80074F8B5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9168" y="3645096"/>
              <a:ext cx="1275666" cy="37921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BA893D-48E1-4588-B923-F5995CCAB7F9}"/>
                </a:ext>
              </a:extLst>
            </p:cNvPr>
            <p:cNvSpPr/>
            <p:nvPr/>
          </p:nvSpPr>
          <p:spPr>
            <a:xfrm>
              <a:off x="4852303" y="5232264"/>
              <a:ext cx="3435012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00" dirty="0"/>
                <a:t>Source: </a:t>
              </a:r>
              <a:r>
                <a:rPr lang="en-US" sz="1000" b="1" dirty="0"/>
                <a:t>Annual Review of Statistics and Its Application, Vol. 8</a:t>
              </a:r>
              <a:endParaRPr lang="en-US" sz="1000" b="0" i="0" dirty="0">
                <a:effectLst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F6661E-6C68-4523-9500-4A0520C26205}"/>
                </a:ext>
              </a:extLst>
            </p:cNvPr>
            <p:cNvSpPr/>
            <p:nvPr/>
          </p:nvSpPr>
          <p:spPr>
            <a:xfrm>
              <a:off x="0" y="1404096"/>
              <a:ext cx="9144000" cy="4259725"/>
            </a:xfrm>
            <a:prstGeom prst="rect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764952-79E2-4354-AD1F-D862C459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19" y="1948249"/>
            <a:ext cx="1290226" cy="1225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39EE74-D55A-4C66-A897-A4FBE0323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154" y="3688370"/>
            <a:ext cx="1304762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3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C8FD-8B80-4691-B6C4-131557CD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Bias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25038-76D2-4F85-879F-48D21A02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4" name="Group 64">
            <a:extLst>
              <a:ext uri="{FF2B5EF4-FFF2-40B4-BE49-F238E27FC236}">
                <a16:creationId xmlns:a16="http://schemas.microsoft.com/office/drawing/2014/main" id="{6E910FA2-5D0E-4B81-A665-1D92819A9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463852"/>
              </p:ext>
            </p:extLst>
          </p:nvPr>
        </p:nvGraphicFramePr>
        <p:xfrm>
          <a:off x="817418" y="1559833"/>
          <a:ext cx="7509165" cy="4109106"/>
        </p:xfrm>
        <a:graphic>
          <a:graphicData uri="http://schemas.openxmlformats.org/drawingml/2006/table">
            <a:tbl>
              <a:tblPr/>
              <a:tblGrid>
                <a:gridCol w="152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5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Types of Bias</a:t>
                      </a:r>
                    </a:p>
                  </a:txBody>
                  <a:tcPr marL="83127" marR="83127"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Description and Example</a:t>
                      </a:r>
                    </a:p>
                  </a:txBody>
                  <a:tcPr marL="83127" marR="83127"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9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Implicit bias</a:t>
                      </a: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Stereotypes unconsciously held about certain people or groups.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Instinctively clutching one’s wallet when passing a member of another race on the street.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Automation/</a:t>
                      </a:r>
                      <a:br>
                        <a:rPr lang="en-US" sz="1400" b="1" cap="none" spc="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complacency bias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Tendency to trust decisions produced by automated systems more than human decisions.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Trusting an online symptom checker more than the diagnosis of a doctor.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Sampling bias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Sample data that does not reliably represent the target population. 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Estimating national population characteristics based on data from a single postal code.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Confirmation/</a:t>
                      </a:r>
                      <a:b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</a:b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reinforcement bias</a:t>
                      </a: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Discounting information that challenges our prior beliefs or values.</a:t>
                      </a:r>
                    </a:p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Giving greater weight to scientific studies that support your pre-existing opinion on a topic.</a:t>
                      </a: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708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0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C8FD-8B80-4691-B6C4-131557CD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Bias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25038-76D2-4F85-879F-48D21A02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4" name="Group 64">
            <a:extLst>
              <a:ext uri="{FF2B5EF4-FFF2-40B4-BE49-F238E27FC236}">
                <a16:creationId xmlns:a16="http://schemas.microsoft.com/office/drawing/2014/main" id="{6E910FA2-5D0E-4B81-A665-1D92819A9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23119"/>
              </p:ext>
            </p:extLst>
          </p:nvPr>
        </p:nvGraphicFramePr>
        <p:xfrm>
          <a:off x="817418" y="1518889"/>
          <a:ext cx="7509164" cy="424324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5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Types of Bias</a:t>
                      </a:r>
                    </a:p>
                  </a:txBody>
                  <a:tcPr marL="83127" marR="83127"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Description and Example</a:t>
                      </a:r>
                    </a:p>
                  </a:txBody>
                  <a:tcPr marL="83127" marR="83127"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Cultural bias</a:t>
                      </a: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Assuming aspects of one’s own cultural experience are universal.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Academic assessments that test skills or use examples that are more familiar to certain ethnic groups.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835762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Gender bias</a:t>
                      </a: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Treating the particular interests of one gender as the norm.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Failing to appreciate how pregnancy or care-giving may impose particular burdens on women.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807075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Ableism bias</a:t>
                      </a: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Failing to account for the interests of disabled persons.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Designing a vehicle based on data from people with full use of their arms and legs.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863871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Temporal bias</a:t>
                      </a: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Believing or valuing something more because of its location in time.</a:t>
                      </a:r>
                    </a:p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Being more confident about an exam when it is scheduled in the distant future.</a:t>
                      </a: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56255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Sociological bias</a:t>
                      </a: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Stereotyping individuals who are less like oneself.</a:t>
                      </a:r>
                    </a:p>
                    <a:p>
                      <a:pPr marL="169863" marR="0" lvl="0" indent="-169863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EF3340"/>
                        </a:buClr>
                        <a:buSzTx/>
                        <a:buFont typeface="Arial"/>
                        <a:buChar char="•"/>
                        <a:tabLst/>
                      </a:pPr>
                      <a:r>
                        <a:rPr lang="en-US" sz="1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  <a:r>
                        <a:rPr lang="en-US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Holding negative beliefs about employees of a rival company.</a:t>
                      </a:r>
                    </a:p>
                  </a:txBody>
                  <a:tcPr marL="83127" marR="83127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00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208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51290F-FA34-4A8F-A9C0-4B814FAE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02E585-0FB5-469D-A5C5-BBD8252B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2257" y="1356632"/>
            <a:ext cx="6099818" cy="49209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Outputs take no account of individuals’ membership in protected groups.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credit scoring model omits race and other parameters that might be proxies for race.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Rates of success are equal for members of protected and unprotected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Download rates of a dating app are the same for LGBTQ+ and non-LGBTQ+ individuals.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Rates of success are proportional to a group’s prevalence in the broader population.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Company boards are staffed with 50% women.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56698-EB36-41CB-A704-37BBEC2A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Principles (Slide 1 of 2)</a:t>
            </a:r>
          </a:p>
        </p:txBody>
      </p:sp>
      <p:sp>
        <p:nvSpPr>
          <p:cNvPr id="8" name="Rounded Rectangle 143">
            <a:extLst>
              <a:ext uri="{FF2B5EF4-FFF2-40B4-BE49-F238E27FC236}">
                <a16:creationId xmlns:a16="http://schemas.microsoft.com/office/drawing/2014/main" id="{F3E35762-2129-4348-AB66-7B8625D8E4CF}"/>
              </a:ext>
            </a:extLst>
          </p:cNvPr>
          <p:cNvSpPr/>
          <p:nvPr/>
        </p:nvSpPr>
        <p:spPr>
          <a:xfrm>
            <a:off x="490136" y="1320068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b="1" kern="0" dirty="0">
                <a:solidFill>
                  <a:srgbClr val="FFFFFF"/>
                </a:solidFill>
                <a:latin typeface="Calibri"/>
                <a:ea typeface="+mn-ea"/>
                <a:cs typeface="Calibri"/>
              </a:rPr>
              <a:t>Group unawareness</a:t>
            </a:r>
            <a:endParaRPr lang="en-US" dirty="0">
              <a:ea typeface="+mn-ea"/>
            </a:endParaRPr>
          </a:p>
        </p:txBody>
      </p:sp>
      <p:sp>
        <p:nvSpPr>
          <p:cNvPr id="12" name="Rounded Rectangle 143">
            <a:extLst>
              <a:ext uri="{FF2B5EF4-FFF2-40B4-BE49-F238E27FC236}">
                <a16:creationId xmlns:a16="http://schemas.microsoft.com/office/drawing/2014/main" id="{500DBA12-9973-4903-8C74-A9ADE8BA7607}"/>
              </a:ext>
            </a:extLst>
          </p:cNvPr>
          <p:cNvSpPr/>
          <p:nvPr/>
        </p:nvSpPr>
        <p:spPr>
          <a:xfrm>
            <a:off x="506056" y="2906685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b="1" kern="0" dirty="0">
                <a:solidFill>
                  <a:srgbClr val="FFFFFF"/>
                </a:solidFill>
                <a:latin typeface="Calibri"/>
                <a:cs typeface="Calibri"/>
              </a:rPr>
              <a:t>Statistical parity</a:t>
            </a:r>
            <a:endParaRPr lang="en-US" dirty="0">
              <a:ea typeface="+mn-ea"/>
            </a:endParaRPr>
          </a:p>
        </p:txBody>
      </p:sp>
      <p:sp>
        <p:nvSpPr>
          <p:cNvPr id="13" name="Rounded Rectangle 143">
            <a:extLst>
              <a:ext uri="{FF2B5EF4-FFF2-40B4-BE49-F238E27FC236}">
                <a16:creationId xmlns:a16="http://schemas.microsoft.com/office/drawing/2014/main" id="{8E30C2D7-7D19-4C66-832D-F5A19A65C0F0}"/>
              </a:ext>
            </a:extLst>
          </p:cNvPr>
          <p:cNvSpPr/>
          <p:nvPr/>
        </p:nvSpPr>
        <p:spPr>
          <a:xfrm>
            <a:off x="506056" y="4382922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b="1" kern="0" dirty="0">
                <a:solidFill>
                  <a:srgbClr val="FFFFFF"/>
                </a:solidFill>
                <a:latin typeface="Calibri"/>
                <a:cs typeface="Calibri"/>
              </a:rPr>
              <a:t>Demographic parity</a:t>
            </a: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43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51290F-FA34-4A8F-A9C0-4B814FAE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02E585-0FB5-469D-A5C5-BBD8252B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2257" y="1624993"/>
            <a:ext cx="6099818" cy="49209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Individuals with the same qualifications have equal chances of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Individuals who pass the CEET exam have the same rates of success in job applications.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Protected and unprotected groups have the same rate of correct/incorrect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% of mistaken predictions about recidivism is the same for racial minorities and the dominant group.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Success criteria are sensitive to differences among different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Although high schools in a state vary widely in test scores and demographic composition, the top students at each school receive scholarships to the state university.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56698-EB36-41CB-A704-37BBEC2A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Principles (Slide 2 of 2)</a:t>
            </a:r>
          </a:p>
        </p:txBody>
      </p:sp>
      <p:sp>
        <p:nvSpPr>
          <p:cNvPr id="8" name="Rounded Rectangle 143">
            <a:extLst>
              <a:ext uri="{FF2B5EF4-FFF2-40B4-BE49-F238E27FC236}">
                <a16:creationId xmlns:a16="http://schemas.microsoft.com/office/drawing/2014/main" id="{F3E35762-2129-4348-AB66-7B8625D8E4CF}"/>
              </a:ext>
            </a:extLst>
          </p:cNvPr>
          <p:cNvSpPr/>
          <p:nvPr/>
        </p:nvSpPr>
        <p:spPr>
          <a:xfrm>
            <a:off x="341925" y="1765673"/>
            <a:ext cx="2134362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b="1" kern="0" dirty="0">
                <a:solidFill>
                  <a:srgbClr val="FFFFFF"/>
                </a:solidFill>
                <a:latin typeface="Calibri"/>
                <a:ea typeface="+mn-ea"/>
                <a:cs typeface="Calibri"/>
              </a:rPr>
              <a:t>Formal equality of opportunity</a:t>
            </a:r>
            <a:endParaRPr lang="en-US" dirty="0">
              <a:ea typeface="+mn-ea"/>
            </a:endParaRPr>
          </a:p>
        </p:txBody>
      </p:sp>
      <p:sp>
        <p:nvSpPr>
          <p:cNvPr id="11" name="Rounded Rectangle 143">
            <a:extLst>
              <a:ext uri="{FF2B5EF4-FFF2-40B4-BE49-F238E27FC236}">
                <a16:creationId xmlns:a16="http://schemas.microsoft.com/office/drawing/2014/main" id="{CEFD3416-41B5-42E7-B333-4C2CCDE3F9F8}"/>
              </a:ext>
            </a:extLst>
          </p:cNvPr>
          <p:cNvSpPr/>
          <p:nvPr/>
        </p:nvSpPr>
        <p:spPr>
          <a:xfrm>
            <a:off x="535958" y="4702189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b="1" kern="0" dirty="0">
                <a:solidFill>
                  <a:srgbClr val="FFFFFF"/>
                </a:solidFill>
                <a:latin typeface="Calibri"/>
                <a:ea typeface="+mn-ea"/>
                <a:cs typeface="Calibri"/>
              </a:rPr>
              <a:t>Group awareness</a:t>
            </a:r>
            <a:endParaRPr lang="en-US" dirty="0">
              <a:ea typeface="+mn-ea"/>
            </a:endParaRPr>
          </a:p>
        </p:txBody>
      </p:sp>
      <p:sp>
        <p:nvSpPr>
          <p:cNvPr id="12" name="Rounded Rectangle 143">
            <a:extLst>
              <a:ext uri="{FF2B5EF4-FFF2-40B4-BE49-F238E27FC236}">
                <a16:creationId xmlns:a16="http://schemas.microsoft.com/office/drawing/2014/main" id="{500DBA12-9973-4903-8C74-A9ADE8BA7607}"/>
              </a:ext>
            </a:extLst>
          </p:cNvPr>
          <p:cNvSpPr/>
          <p:nvPr/>
        </p:nvSpPr>
        <p:spPr>
          <a:xfrm>
            <a:off x="535958" y="3239193"/>
            <a:ext cx="1940329" cy="724408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38100" dist="25400" dir="2700000" sx="99000" sy="99000" algn="tl" rotWithShape="0">
              <a:prstClr val="black">
                <a:alpha val="75000"/>
              </a:prstClr>
            </a:outerShdw>
          </a:effectLst>
        </p:spPr>
        <p:txBody>
          <a:bodyPr lIns="91440" tIns="45720" rIns="91440" bIns="4572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b="1" kern="0" dirty="0">
                <a:solidFill>
                  <a:srgbClr val="FFFFFF"/>
                </a:solidFill>
                <a:latin typeface="Calibri"/>
                <a:cs typeface="Calibri"/>
              </a:rPr>
              <a:t>Equal accuracy</a:t>
            </a: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1876042"/>
      </p:ext>
    </p:extLst>
  </p:cSld>
  <p:clrMapOvr>
    <a:masterClrMapping/>
  </p:clrMapOvr>
</p:sld>
</file>

<file path=ppt/theme/theme1.xml><?xml version="1.0" encoding="utf-8"?>
<a:theme xmlns:a="http://schemas.openxmlformats.org/drawingml/2006/main" name="LO Choice">
  <a:themeElements>
    <a:clrScheme name="Princip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6B8C1"/>
      </a:accent1>
      <a:accent2>
        <a:srgbClr val="003E51"/>
      </a:accent2>
      <a:accent3>
        <a:srgbClr val="EF3340"/>
      </a:accent3>
      <a:accent4>
        <a:srgbClr val="D9D9D6"/>
      </a:accent4>
      <a:accent5>
        <a:srgbClr val="003E51"/>
      </a:accent5>
      <a:accent6>
        <a:srgbClr val="A6B8C1"/>
      </a:accent6>
      <a:hlink>
        <a:srgbClr val="009DDC"/>
      </a:hlink>
      <a:folHlink>
        <a:srgbClr val="009DD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BBC1330D-A6D5-C344-AB97-FF961354A336}" vid="{4FBD2EC7-F7AB-E24F-8CD6-F12DD68EB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Principia_OV_Template</Template>
  <TotalTime>3176</TotalTime>
  <Words>1357</Words>
  <Application>Microsoft Office PowerPoint</Application>
  <PresentationFormat>On-screen Show (4:3)</PresentationFormat>
  <Paragraphs>233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LO Choice</vt:lpstr>
      <vt:lpstr>Identifying and Mitigating Fairness and Bias Risks</vt:lpstr>
      <vt:lpstr>What Are Fairness and Bias?</vt:lpstr>
      <vt:lpstr>Fairness and Bias</vt:lpstr>
      <vt:lpstr>Differential Treatment</vt:lpstr>
      <vt:lpstr>Bias in Data-Driven Technologies</vt:lpstr>
      <vt:lpstr>Types of Bias (Slide 1 of 2)</vt:lpstr>
      <vt:lpstr>Types of Bias (Slide 2 of 2)</vt:lpstr>
      <vt:lpstr>Fairness Principles (Slide 1 of 2)</vt:lpstr>
      <vt:lpstr>Fairness Principles (Slide 2 of 2)</vt:lpstr>
      <vt:lpstr>Activity: Discussing Bias</vt:lpstr>
      <vt:lpstr>Identify Bias Risks</vt:lpstr>
      <vt:lpstr>Sources of Bias Risks</vt:lpstr>
      <vt:lpstr>Methods for Identifying Bias Risks</vt:lpstr>
      <vt:lpstr>Tools for Identifying Bias Risks</vt:lpstr>
      <vt:lpstr>Fairness and Bias Standards and Regulations</vt:lpstr>
      <vt:lpstr>Activity: Identifying Potential Sources of Bias</vt:lpstr>
      <vt:lpstr>Fairness Tradeoffs</vt:lpstr>
      <vt:lpstr>Common Fairness Tradeoffs</vt:lpstr>
      <vt:lpstr>Accuracy Tradeoffs</vt:lpstr>
      <vt:lpstr>Liberty Tradeoffs</vt:lpstr>
      <vt:lpstr>Utility Tradeoffs</vt:lpstr>
      <vt:lpstr>Activity: Discussing Fairness Tradeoffs</vt:lpstr>
      <vt:lpstr>Mitigate Bias Risks</vt:lpstr>
      <vt:lpstr>Bias Risk Mitigation Strategies</vt:lpstr>
      <vt:lpstr>Product Team Diversity</vt:lpstr>
      <vt:lpstr>Inclusive Design</vt:lpstr>
      <vt:lpstr>Foreseeability of Fairness Impacts: PESTL and STEEPV</vt:lpstr>
      <vt:lpstr>Fairness in AI</vt:lpstr>
      <vt:lpstr>Establishment of AI Fairness Baseline</vt:lpstr>
      <vt:lpstr>Activity: Mitigating Bias Risks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 Taylor</dc:creator>
  <cp:lastModifiedBy>Pam Taylor</cp:lastModifiedBy>
  <cp:revision>62</cp:revision>
  <dcterms:created xsi:type="dcterms:W3CDTF">2021-03-09T18:32:02Z</dcterms:created>
  <dcterms:modified xsi:type="dcterms:W3CDTF">2021-06-14T14:17:06Z</dcterms:modified>
</cp:coreProperties>
</file>